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257" r:id="rId3"/>
    <p:sldId id="439" r:id="rId4"/>
    <p:sldId id="453" r:id="rId5"/>
    <p:sldId id="438" r:id="rId6"/>
    <p:sldId id="440" r:id="rId7"/>
    <p:sldId id="258" r:id="rId8"/>
    <p:sldId id="428" r:id="rId9"/>
    <p:sldId id="448" r:id="rId10"/>
    <p:sldId id="449" r:id="rId11"/>
    <p:sldId id="447" r:id="rId12"/>
    <p:sldId id="429" r:id="rId13"/>
    <p:sldId id="430" r:id="rId14"/>
    <p:sldId id="432" r:id="rId15"/>
    <p:sldId id="259" r:id="rId16"/>
    <p:sldId id="260" r:id="rId17"/>
    <p:sldId id="261" r:id="rId18"/>
    <p:sldId id="417" r:id="rId19"/>
    <p:sldId id="262" r:id="rId20"/>
    <p:sldId id="442" r:id="rId21"/>
    <p:sldId id="443" r:id="rId22"/>
    <p:sldId id="458" r:id="rId23"/>
    <p:sldId id="424" r:id="rId24"/>
    <p:sldId id="452" r:id="rId25"/>
    <p:sldId id="425" r:id="rId26"/>
    <p:sldId id="455" r:id="rId27"/>
    <p:sldId id="263" r:id="rId28"/>
    <p:sldId id="456" r:id="rId29"/>
    <p:sldId id="457" r:id="rId30"/>
    <p:sldId id="418" r:id="rId31"/>
    <p:sldId id="462" r:id="rId32"/>
    <p:sldId id="463" r:id="rId33"/>
    <p:sldId id="461" r:id="rId34"/>
    <p:sldId id="459" r:id="rId35"/>
    <p:sldId id="419" r:id="rId36"/>
    <p:sldId id="445" r:id="rId37"/>
    <p:sldId id="446" r:id="rId38"/>
    <p:sldId id="426" r:id="rId39"/>
    <p:sldId id="450" r:id="rId40"/>
    <p:sldId id="444" r:id="rId41"/>
    <p:sldId id="421" r:id="rId42"/>
    <p:sldId id="451" r:id="rId43"/>
    <p:sldId id="460" r:id="rId44"/>
    <p:sldId id="427" r:id="rId45"/>
    <p:sldId id="433" r:id="rId46"/>
    <p:sldId id="434" r:id="rId47"/>
    <p:sldId id="435" r:id="rId48"/>
    <p:sldId id="436" r:id="rId49"/>
    <p:sldId id="437" r:id="rId50"/>
    <p:sldId id="464" r:id="rId51"/>
    <p:sldId id="307" r:id="rId52"/>
    <p:sldId id="308"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426B693-3F7B-4198-9A4F-3DFD59E9BD59}" v="1" dt="2025-03-05T20:22:03.23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5425" autoAdjust="0"/>
  </p:normalViewPr>
  <p:slideViewPr>
    <p:cSldViewPr snapToGrid="0">
      <p:cViewPr varScale="1">
        <p:scale>
          <a:sx n="88" d="100"/>
          <a:sy n="88" d="100"/>
        </p:scale>
        <p:origin x="774"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z, Lee S. (CDC/NCIRD/DBD)" userId="2f2a2d86-0949-46a4-8abf-a07c88803aba" providerId="ADAL" clId="{A426B693-3F7B-4198-9A4F-3DFD59E9BD59}"/>
    <pc:docChg chg="custSel addSld delSld modSld">
      <pc:chgData name="Katz, Lee S. (CDC/NCIRD/DBD)" userId="2f2a2d86-0949-46a4-8abf-a07c88803aba" providerId="ADAL" clId="{A426B693-3F7B-4198-9A4F-3DFD59E9BD59}" dt="2025-03-05T20:22:19.548" v="74" actId="700"/>
      <pc:docMkLst>
        <pc:docMk/>
      </pc:docMkLst>
      <pc:sldChg chg="modSp mod">
        <pc:chgData name="Katz, Lee S. (CDC/NCIRD/DBD)" userId="2f2a2d86-0949-46a4-8abf-a07c88803aba" providerId="ADAL" clId="{A426B693-3F7B-4198-9A4F-3DFD59E9BD59}" dt="2025-03-05T20:11:40.269" v="12" actId="20577"/>
        <pc:sldMkLst>
          <pc:docMk/>
          <pc:sldMk cId="2945084980" sldId="256"/>
        </pc:sldMkLst>
        <pc:spChg chg="mod">
          <ac:chgData name="Katz, Lee S. (CDC/NCIRD/DBD)" userId="2f2a2d86-0949-46a4-8abf-a07c88803aba" providerId="ADAL" clId="{A426B693-3F7B-4198-9A4F-3DFD59E9BD59}" dt="2025-03-05T20:11:40.269" v="12" actId="20577"/>
          <ac:spMkLst>
            <pc:docMk/>
            <pc:sldMk cId="2945084980" sldId="256"/>
            <ac:spMk id="3" creationId="{8C0114AE-01A3-4798-9D33-EFEB47D16586}"/>
          </ac:spMkLst>
        </pc:spChg>
      </pc:sldChg>
      <pc:sldChg chg="modSp mod">
        <pc:chgData name="Katz, Lee S. (CDC/NCIRD/DBD)" userId="2f2a2d86-0949-46a4-8abf-a07c88803aba" providerId="ADAL" clId="{A426B693-3F7B-4198-9A4F-3DFD59E9BD59}" dt="2025-03-05T20:18:46.319" v="36" actId="20577"/>
        <pc:sldMkLst>
          <pc:docMk/>
          <pc:sldMk cId="3951921814" sldId="262"/>
        </pc:sldMkLst>
        <pc:spChg chg="mod">
          <ac:chgData name="Katz, Lee S. (CDC/NCIRD/DBD)" userId="2f2a2d86-0949-46a4-8abf-a07c88803aba" providerId="ADAL" clId="{A426B693-3F7B-4198-9A4F-3DFD59E9BD59}" dt="2025-03-05T20:18:31.474" v="17" actId="20577"/>
          <ac:spMkLst>
            <pc:docMk/>
            <pc:sldMk cId="3951921814" sldId="262"/>
            <ac:spMk id="7" creationId="{CBDF4AF0-0490-47F2-8430-8084EAB6DBC9}"/>
          </ac:spMkLst>
        </pc:spChg>
        <pc:spChg chg="mod">
          <ac:chgData name="Katz, Lee S. (CDC/NCIRD/DBD)" userId="2f2a2d86-0949-46a4-8abf-a07c88803aba" providerId="ADAL" clId="{A426B693-3F7B-4198-9A4F-3DFD59E9BD59}" dt="2025-03-05T20:18:46.319" v="36" actId="20577"/>
          <ac:spMkLst>
            <pc:docMk/>
            <pc:sldMk cId="3951921814" sldId="262"/>
            <ac:spMk id="8" creationId="{E0B5120C-108D-75C3-43D2-F64D345BBB5A}"/>
          </ac:spMkLst>
        </pc:spChg>
      </pc:sldChg>
      <pc:sldChg chg="add">
        <pc:chgData name="Katz, Lee S. (CDC/NCIRD/DBD)" userId="2f2a2d86-0949-46a4-8abf-a07c88803aba" providerId="ADAL" clId="{A426B693-3F7B-4198-9A4F-3DFD59E9BD59}" dt="2025-03-05T20:22:03.232" v="38"/>
        <pc:sldMkLst>
          <pc:docMk/>
          <pc:sldMk cId="2808042104" sldId="307"/>
        </pc:sldMkLst>
      </pc:sldChg>
      <pc:sldChg chg="add">
        <pc:chgData name="Katz, Lee S. (CDC/NCIRD/DBD)" userId="2f2a2d86-0949-46a4-8abf-a07c88803aba" providerId="ADAL" clId="{A426B693-3F7B-4198-9A4F-3DFD59E9BD59}" dt="2025-03-05T20:22:03.232" v="38"/>
        <pc:sldMkLst>
          <pc:docMk/>
          <pc:sldMk cId="3600527375" sldId="308"/>
        </pc:sldMkLst>
      </pc:sldChg>
      <pc:sldChg chg="del">
        <pc:chgData name="Katz, Lee S. (CDC/NCIRD/DBD)" userId="2f2a2d86-0949-46a4-8abf-a07c88803aba" providerId="ADAL" clId="{A426B693-3F7B-4198-9A4F-3DFD59E9BD59}" dt="2025-03-05T20:20:52.021" v="37" actId="47"/>
        <pc:sldMkLst>
          <pc:docMk/>
          <pc:sldMk cId="369213679" sldId="454"/>
        </pc:sldMkLst>
      </pc:sldChg>
      <pc:sldChg chg="addSp delSp modSp new mod modClrScheme chgLayout">
        <pc:chgData name="Katz, Lee S. (CDC/NCIRD/DBD)" userId="2f2a2d86-0949-46a4-8abf-a07c88803aba" providerId="ADAL" clId="{A426B693-3F7B-4198-9A4F-3DFD59E9BD59}" dt="2025-03-05T20:22:19.548" v="74" actId="700"/>
        <pc:sldMkLst>
          <pc:docMk/>
          <pc:sldMk cId="3959098404" sldId="464"/>
        </pc:sldMkLst>
        <pc:spChg chg="mod ord">
          <ac:chgData name="Katz, Lee S. (CDC/NCIRD/DBD)" userId="2f2a2d86-0949-46a4-8abf-a07c88803aba" providerId="ADAL" clId="{A426B693-3F7B-4198-9A4F-3DFD59E9BD59}" dt="2025-03-05T20:22:19.548" v="74" actId="700"/>
          <ac:spMkLst>
            <pc:docMk/>
            <pc:sldMk cId="3959098404" sldId="464"/>
            <ac:spMk id="2" creationId="{40094A14-88AE-3B8E-C52B-2BC6A93168B9}"/>
          </ac:spMkLst>
        </pc:spChg>
        <pc:spChg chg="del mod ord">
          <ac:chgData name="Katz, Lee S. (CDC/NCIRD/DBD)" userId="2f2a2d86-0949-46a4-8abf-a07c88803aba" providerId="ADAL" clId="{A426B693-3F7B-4198-9A4F-3DFD59E9BD59}" dt="2025-03-05T20:22:19.548" v="74" actId="700"/>
          <ac:spMkLst>
            <pc:docMk/>
            <pc:sldMk cId="3959098404" sldId="464"/>
            <ac:spMk id="3" creationId="{2A6617D6-A8B8-CCA2-EF82-6F395FB1B74C}"/>
          </ac:spMkLst>
        </pc:spChg>
        <pc:spChg chg="add mod ord">
          <ac:chgData name="Katz, Lee S. (CDC/NCIRD/DBD)" userId="2f2a2d86-0949-46a4-8abf-a07c88803aba" providerId="ADAL" clId="{A426B693-3F7B-4198-9A4F-3DFD59E9BD59}" dt="2025-03-05T20:22:19.548" v="74" actId="700"/>
          <ac:spMkLst>
            <pc:docMk/>
            <pc:sldMk cId="3959098404" sldId="464"/>
            <ac:spMk id="4" creationId="{7562391D-85A5-77AF-35AA-3EE2B730E07E}"/>
          </ac:spMkLst>
        </pc:spChg>
      </pc:sldChg>
    </pc:docChg>
  </pc:docChgLst>
  <pc:docChgLst>
    <pc:chgData name="Katz, Lee S. (CDC/DDID/NCEZID/DFWED)" userId="2f2a2d86-0949-46a4-8abf-a07c88803aba" providerId="ADAL" clId="{BDB86952-2C71-4635-B45A-60C93155B481}"/>
    <pc:docChg chg="undo custSel delSld modSld">
      <pc:chgData name="Katz, Lee S. (CDC/DDID/NCEZID/DFWED)" userId="2f2a2d86-0949-46a4-8abf-a07c88803aba" providerId="ADAL" clId="{BDB86952-2C71-4635-B45A-60C93155B481}" dt="2023-03-29T22:50:57.676" v="32" actId="47"/>
      <pc:docMkLst>
        <pc:docMk/>
      </pc:docMkLst>
      <pc:sldChg chg="modSp mod">
        <pc:chgData name="Katz, Lee S. (CDC/DDID/NCEZID/DFWED)" userId="2f2a2d86-0949-46a4-8abf-a07c88803aba" providerId="ADAL" clId="{BDB86952-2C71-4635-B45A-60C93155B481}" dt="2023-03-29T21:43:59.559" v="27" actId="20577"/>
        <pc:sldMkLst>
          <pc:docMk/>
          <pc:sldMk cId="2945084980" sldId="256"/>
        </pc:sldMkLst>
        <pc:spChg chg="mod">
          <ac:chgData name="Katz, Lee S. (CDC/DDID/NCEZID/DFWED)" userId="2f2a2d86-0949-46a4-8abf-a07c88803aba" providerId="ADAL" clId="{BDB86952-2C71-4635-B45A-60C93155B481}" dt="2023-03-29T21:43:59.559" v="27" actId="20577"/>
          <ac:spMkLst>
            <pc:docMk/>
            <pc:sldMk cId="2945084980" sldId="256"/>
            <ac:spMk id="3" creationId="{8C0114AE-01A3-4798-9D33-EFEB47D16586}"/>
          </ac:spMkLst>
        </pc:spChg>
      </pc:sldChg>
      <pc:sldChg chg="modSp mod">
        <pc:chgData name="Katz, Lee S. (CDC/DDID/NCEZID/DFWED)" userId="2f2a2d86-0949-46a4-8abf-a07c88803aba" providerId="ADAL" clId="{BDB86952-2C71-4635-B45A-60C93155B481}" dt="2023-03-29T21:50:27.609" v="30" actId="20577"/>
        <pc:sldMkLst>
          <pc:docMk/>
          <pc:sldMk cId="3951921814" sldId="262"/>
        </pc:sldMkLst>
        <pc:spChg chg="mod">
          <ac:chgData name="Katz, Lee S. (CDC/DDID/NCEZID/DFWED)" userId="2f2a2d86-0949-46a4-8abf-a07c88803aba" providerId="ADAL" clId="{BDB86952-2C71-4635-B45A-60C93155B481}" dt="2023-03-29T21:50:27.609" v="30" actId="20577"/>
          <ac:spMkLst>
            <pc:docMk/>
            <pc:sldMk cId="3951921814" sldId="262"/>
            <ac:spMk id="7" creationId="{CBDF4AF0-0490-47F2-8430-8084EAB6DBC9}"/>
          </ac:spMkLst>
        </pc:spChg>
      </pc:sldChg>
      <pc:sldChg chg="modSp mod">
        <pc:chgData name="Katz, Lee S. (CDC/DDID/NCEZID/DFWED)" userId="2f2a2d86-0949-46a4-8abf-a07c88803aba" providerId="ADAL" clId="{BDB86952-2C71-4635-B45A-60C93155B481}" dt="2023-03-29T02:08:33.155" v="13" actId="20577"/>
        <pc:sldMkLst>
          <pc:docMk/>
          <pc:sldMk cId="1916520556" sldId="416"/>
        </pc:sldMkLst>
        <pc:spChg chg="mod">
          <ac:chgData name="Katz, Lee S. (CDC/DDID/NCEZID/DFWED)" userId="2f2a2d86-0949-46a4-8abf-a07c88803aba" providerId="ADAL" clId="{BDB86952-2C71-4635-B45A-60C93155B481}" dt="2023-03-29T02:08:33.155" v="13" actId="20577"/>
          <ac:spMkLst>
            <pc:docMk/>
            <pc:sldMk cId="1916520556" sldId="416"/>
            <ac:spMk id="4" creationId="{8BFB4FBE-5B8F-4A23-9E1B-F28DF9410E73}"/>
          </ac:spMkLst>
        </pc:spChg>
      </pc:sldChg>
      <pc:sldChg chg="modSp mod">
        <pc:chgData name="Katz, Lee S. (CDC/DDID/NCEZID/DFWED)" userId="2f2a2d86-0949-46a4-8abf-a07c88803aba" providerId="ADAL" clId="{BDB86952-2C71-4635-B45A-60C93155B481}" dt="2023-03-29T22:50:42.374" v="31" actId="6549"/>
        <pc:sldMkLst>
          <pc:docMk/>
          <pc:sldMk cId="204127058" sldId="419"/>
        </pc:sldMkLst>
        <pc:spChg chg="mod">
          <ac:chgData name="Katz, Lee S. (CDC/DDID/NCEZID/DFWED)" userId="2f2a2d86-0949-46a4-8abf-a07c88803aba" providerId="ADAL" clId="{BDB86952-2C71-4635-B45A-60C93155B481}" dt="2023-03-29T22:50:42.374" v="31" actId="6549"/>
          <ac:spMkLst>
            <pc:docMk/>
            <pc:sldMk cId="204127058" sldId="419"/>
            <ac:spMk id="5" creationId="{60F13EFD-6814-4466-879F-3F3ABAE4EFF7}"/>
          </ac:spMkLst>
        </pc:spChg>
      </pc:sldChg>
      <pc:sldChg chg="del">
        <pc:chgData name="Katz, Lee S. (CDC/DDID/NCEZID/DFWED)" userId="2f2a2d86-0949-46a4-8abf-a07c88803aba" providerId="ADAL" clId="{BDB86952-2C71-4635-B45A-60C93155B481}" dt="2023-03-29T22:50:57.676" v="32" actId="47"/>
        <pc:sldMkLst>
          <pc:docMk/>
          <pc:sldMk cId="647041545" sldId="423"/>
        </pc:sldMkLst>
      </pc:sldChg>
      <pc:sldChg chg="modSp mod">
        <pc:chgData name="Katz, Lee S. (CDC/DDID/NCEZID/DFWED)" userId="2f2a2d86-0949-46a4-8abf-a07c88803aba" providerId="ADAL" clId="{BDB86952-2C71-4635-B45A-60C93155B481}" dt="2023-03-29T02:09:11.419" v="21" actId="313"/>
        <pc:sldMkLst>
          <pc:docMk/>
          <pc:sldMk cId="1585151886" sldId="425"/>
        </pc:sldMkLst>
        <pc:spChg chg="mod">
          <ac:chgData name="Katz, Lee S. (CDC/DDID/NCEZID/DFWED)" userId="2f2a2d86-0949-46a4-8abf-a07c88803aba" providerId="ADAL" clId="{BDB86952-2C71-4635-B45A-60C93155B481}" dt="2023-03-29T02:09:11.419" v="21" actId="313"/>
          <ac:spMkLst>
            <pc:docMk/>
            <pc:sldMk cId="1585151886" sldId="425"/>
            <ac:spMk id="6" creationId="{3CABE9B0-87DD-4A32-BC7B-B97356651966}"/>
          </ac:spMkLst>
        </pc:spChg>
      </pc:sldChg>
    </pc:docChg>
  </pc:docChgLst>
  <pc:docChgLst>
    <pc:chgData name="Katz, Lee S. (CDC/DDID/NCEZID/DFWED)" userId="2f2a2d86-0949-46a4-8abf-a07c88803aba" providerId="ADAL" clId="{DC0E5723-5212-4A2D-AA40-450E877B87EE}"/>
    <pc:docChg chg="custSel modSld">
      <pc:chgData name="Katz, Lee S. (CDC/DDID/NCEZID/DFWED)" userId="2f2a2d86-0949-46a4-8abf-a07c88803aba" providerId="ADAL" clId="{DC0E5723-5212-4A2D-AA40-450E877B87EE}" dt="2022-11-02T01:33:09.664" v="110" actId="20577"/>
      <pc:docMkLst>
        <pc:docMk/>
      </pc:docMkLst>
      <pc:sldChg chg="modSp mod">
        <pc:chgData name="Katz, Lee S. (CDC/DDID/NCEZID/DFWED)" userId="2f2a2d86-0949-46a4-8abf-a07c88803aba" providerId="ADAL" clId="{DC0E5723-5212-4A2D-AA40-450E877B87EE}" dt="2022-11-01T18:39:45.947" v="88" actId="6549"/>
        <pc:sldMkLst>
          <pc:docMk/>
          <pc:sldMk cId="3951921814" sldId="262"/>
        </pc:sldMkLst>
        <pc:spChg chg="mod">
          <ac:chgData name="Katz, Lee S. (CDC/DDID/NCEZID/DFWED)" userId="2f2a2d86-0949-46a4-8abf-a07c88803aba" providerId="ADAL" clId="{DC0E5723-5212-4A2D-AA40-450E877B87EE}" dt="2022-11-01T18:39:45.947" v="88" actId="6549"/>
          <ac:spMkLst>
            <pc:docMk/>
            <pc:sldMk cId="3951921814" sldId="262"/>
            <ac:spMk id="7" creationId="{CBDF4AF0-0490-47F2-8430-8084EAB6DBC9}"/>
          </ac:spMkLst>
        </pc:spChg>
      </pc:sldChg>
      <pc:sldChg chg="modSp mod">
        <pc:chgData name="Katz, Lee S. (CDC/DDID/NCEZID/DFWED)" userId="2f2a2d86-0949-46a4-8abf-a07c88803aba" providerId="ADAL" clId="{DC0E5723-5212-4A2D-AA40-450E877B87EE}" dt="2022-11-01T18:40:31.878" v="94" actId="20577"/>
        <pc:sldMkLst>
          <pc:docMk/>
          <pc:sldMk cId="3889725428" sldId="263"/>
        </pc:sldMkLst>
        <pc:spChg chg="mod">
          <ac:chgData name="Katz, Lee S. (CDC/DDID/NCEZID/DFWED)" userId="2f2a2d86-0949-46a4-8abf-a07c88803aba" providerId="ADAL" clId="{DC0E5723-5212-4A2D-AA40-450E877B87EE}" dt="2022-11-01T18:40:31.878" v="94" actId="20577"/>
          <ac:spMkLst>
            <pc:docMk/>
            <pc:sldMk cId="3889725428" sldId="263"/>
            <ac:spMk id="7" creationId="{CBDF4AF0-0490-47F2-8430-8084EAB6DBC9}"/>
          </ac:spMkLst>
        </pc:spChg>
      </pc:sldChg>
      <pc:sldChg chg="modSp mod">
        <pc:chgData name="Katz, Lee S. (CDC/DDID/NCEZID/DFWED)" userId="2f2a2d86-0949-46a4-8abf-a07c88803aba" providerId="ADAL" clId="{DC0E5723-5212-4A2D-AA40-450E877B87EE}" dt="2022-11-02T01:33:09.664" v="110" actId="20577"/>
        <pc:sldMkLst>
          <pc:docMk/>
          <pc:sldMk cId="858515656" sldId="429"/>
        </pc:sldMkLst>
        <pc:spChg chg="mod">
          <ac:chgData name="Katz, Lee S. (CDC/DDID/NCEZID/DFWED)" userId="2f2a2d86-0949-46a4-8abf-a07c88803aba" providerId="ADAL" clId="{DC0E5723-5212-4A2D-AA40-450E877B87EE}" dt="2022-11-02T01:33:09.664" v="110" actId="20577"/>
          <ac:spMkLst>
            <pc:docMk/>
            <pc:sldMk cId="858515656" sldId="429"/>
            <ac:spMk id="7" creationId="{27BF19FF-1191-44A7-BC99-4D480F479295}"/>
          </ac:spMkLst>
        </pc:spChg>
      </pc:sldChg>
      <pc:sldChg chg="modSp mod">
        <pc:chgData name="Katz, Lee S. (CDC/DDID/NCEZID/DFWED)" userId="2f2a2d86-0949-46a4-8abf-a07c88803aba" providerId="ADAL" clId="{DC0E5723-5212-4A2D-AA40-450E877B87EE}" dt="2022-11-01T18:30:41.110" v="87" actId="20577"/>
        <pc:sldMkLst>
          <pc:docMk/>
          <pc:sldMk cId="155512030" sldId="434"/>
        </pc:sldMkLst>
        <pc:spChg chg="mod">
          <ac:chgData name="Katz, Lee S. (CDC/DDID/NCEZID/DFWED)" userId="2f2a2d86-0949-46a4-8abf-a07c88803aba" providerId="ADAL" clId="{DC0E5723-5212-4A2D-AA40-450E877B87EE}" dt="2022-11-01T18:30:41.110" v="87" actId="20577"/>
          <ac:spMkLst>
            <pc:docMk/>
            <pc:sldMk cId="155512030" sldId="434"/>
            <ac:spMk id="5" creationId="{E132142F-D4EB-4893-9CF2-871049C11493}"/>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241A407-DCD4-4EB6-B60E-4B2241AE4DBB}" type="doc">
      <dgm:prSet loTypeId="urn:microsoft.com/office/officeart/2005/8/layout/process1" loCatId="process" qsTypeId="urn:microsoft.com/office/officeart/2005/8/quickstyle/simple1" qsCatId="simple" csTypeId="urn:microsoft.com/office/officeart/2005/8/colors/accent2_3" csCatId="accent2" phldr="1"/>
      <dgm:spPr/>
    </dgm:pt>
    <dgm:pt modelId="{3EC47B4E-7542-4E60-BEFD-EB92EAC40D13}">
      <dgm:prSet phldrT="[Text]"/>
      <dgm:spPr>
        <a:ln w="38100">
          <a:solidFill>
            <a:srgbClr val="680000"/>
          </a:solidFill>
        </a:ln>
      </dgm:spPr>
      <dgm:t>
        <a:bodyPr/>
        <a:lstStyle/>
        <a:p>
          <a:r>
            <a:rPr lang="en-US" dirty="0"/>
            <a:t>Sequencing</a:t>
          </a:r>
        </a:p>
      </dgm:t>
    </dgm:pt>
    <dgm:pt modelId="{6BBA72E4-768B-491C-9039-4805EFDF4ADD}" type="parTrans" cxnId="{A699AC6B-36D6-4190-BBAE-C6C701E2370F}">
      <dgm:prSet/>
      <dgm:spPr/>
      <dgm:t>
        <a:bodyPr/>
        <a:lstStyle/>
        <a:p>
          <a:endParaRPr lang="en-US"/>
        </a:p>
      </dgm:t>
    </dgm:pt>
    <dgm:pt modelId="{711AE2BD-C890-41B5-808C-098648606C35}" type="sibTrans" cxnId="{A699AC6B-36D6-4190-BBAE-C6C701E2370F}">
      <dgm:prSet/>
      <dgm:spPr/>
      <dgm:t>
        <a:bodyPr/>
        <a:lstStyle/>
        <a:p>
          <a:endParaRPr lang="en-US"/>
        </a:p>
      </dgm:t>
    </dgm:pt>
    <dgm:pt modelId="{72CB550B-28EE-42EF-996E-C0CF5E170A5E}">
      <dgm:prSet phldrT="[Text]"/>
      <dgm:spPr>
        <a:solidFill>
          <a:schemeClr val="accent2"/>
        </a:solidFill>
      </dgm:spPr>
      <dgm:t>
        <a:bodyPr/>
        <a:lstStyle/>
        <a:p>
          <a:r>
            <a:rPr lang="en-US" dirty="0"/>
            <a:t>prediction</a:t>
          </a:r>
        </a:p>
      </dgm:t>
    </dgm:pt>
    <dgm:pt modelId="{ADD0E00C-CDDB-4D16-8F53-927BB03B501D}" type="parTrans" cxnId="{53CDBD6B-9CFC-4AEB-B4BF-7097C7A9EE3D}">
      <dgm:prSet/>
      <dgm:spPr/>
      <dgm:t>
        <a:bodyPr/>
        <a:lstStyle/>
        <a:p>
          <a:endParaRPr lang="en-US"/>
        </a:p>
      </dgm:t>
    </dgm:pt>
    <dgm:pt modelId="{259CD236-B6D5-4A57-A16C-023E1A1DCB3D}" type="sibTrans" cxnId="{53CDBD6B-9CFC-4AEB-B4BF-7097C7A9EE3D}">
      <dgm:prSet/>
      <dgm:spPr/>
      <dgm:t>
        <a:bodyPr/>
        <a:lstStyle/>
        <a:p>
          <a:endParaRPr lang="en-US"/>
        </a:p>
      </dgm:t>
    </dgm:pt>
    <dgm:pt modelId="{C4F1E519-47CB-40FE-B0D1-71C83E521BC7}">
      <dgm:prSet phldrT="[Text]"/>
      <dgm:spPr>
        <a:solidFill>
          <a:schemeClr val="accent2"/>
        </a:solidFill>
      </dgm:spPr>
      <dgm:t>
        <a:bodyPr/>
        <a:lstStyle/>
        <a:p>
          <a:r>
            <a:rPr lang="en-US" dirty="0"/>
            <a:t>annotation</a:t>
          </a:r>
        </a:p>
      </dgm:t>
    </dgm:pt>
    <dgm:pt modelId="{255A34A8-76F6-42F4-8A32-99B0A996A425}" type="parTrans" cxnId="{19FFF863-4613-49AC-A44E-5B526809EA82}">
      <dgm:prSet/>
      <dgm:spPr/>
      <dgm:t>
        <a:bodyPr/>
        <a:lstStyle/>
        <a:p>
          <a:endParaRPr lang="en-US"/>
        </a:p>
      </dgm:t>
    </dgm:pt>
    <dgm:pt modelId="{6B60B1C4-18E5-454A-A321-8D59A9598805}" type="sibTrans" cxnId="{19FFF863-4613-49AC-A44E-5B526809EA82}">
      <dgm:prSet/>
      <dgm:spPr/>
      <dgm:t>
        <a:bodyPr/>
        <a:lstStyle/>
        <a:p>
          <a:endParaRPr lang="en-US"/>
        </a:p>
      </dgm:t>
    </dgm:pt>
    <dgm:pt modelId="{210C046D-E521-4236-B0FE-0D2122A3A949}">
      <dgm:prSet phldrT="[Text]"/>
      <dgm:spPr/>
      <dgm:t>
        <a:bodyPr/>
        <a:lstStyle/>
        <a:p>
          <a:r>
            <a:rPr lang="en-US" dirty="0"/>
            <a:t>Display</a:t>
          </a:r>
        </a:p>
      </dgm:t>
    </dgm:pt>
    <dgm:pt modelId="{4183BAD1-4265-44C8-9AB8-C28130906D6E}" type="parTrans" cxnId="{E821A26F-D5A2-4514-852E-FB6050148A98}">
      <dgm:prSet/>
      <dgm:spPr/>
      <dgm:t>
        <a:bodyPr/>
        <a:lstStyle/>
        <a:p>
          <a:endParaRPr lang="en-US"/>
        </a:p>
      </dgm:t>
    </dgm:pt>
    <dgm:pt modelId="{21EB752F-88A5-4496-9179-983FFB912665}" type="sibTrans" cxnId="{E821A26F-D5A2-4514-852E-FB6050148A98}">
      <dgm:prSet/>
      <dgm:spPr/>
      <dgm:t>
        <a:bodyPr/>
        <a:lstStyle/>
        <a:p>
          <a:endParaRPr lang="en-US"/>
        </a:p>
      </dgm:t>
    </dgm:pt>
    <dgm:pt modelId="{A412EE50-2235-4E2A-87F0-23627512E403}">
      <dgm:prSet phldrT="[Text]"/>
      <dgm:spPr>
        <a:ln w="38100">
          <a:solidFill>
            <a:srgbClr val="680000"/>
          </a:solidFill>
        </a:ln>
      </dgm:spPr>
      <dgm:t>
        <a:bodyPr/>
        <a:lstStyle/>
        <a:p>
          <a:r>
            <a:rPr lang="en-US" dirty="0"/>
            <a:t>Assembly</a:t>
          </a:r>
        </a:p>
      </dgm:t>
    </dgm:pt>
    <dgm:pt modelId="{1A2071DD-ED81-4C0E-B1C9-46BCFDCAE6D9}" type="parTrans" cxnId="{0D9BB4C7-D180-4914-855D-A60EEF04E2E9}">
      <dgm:prSet/>
      <dgm:spPr/>
      <dgm:t>
        <a:bodyPr/>
        <a:lstStyle/>
        <a:p>
          <a:endParaRPr lang="en-US"/>
        </a:p>
      </dgm:t>
    </dgm:pt>
    <dgm:pt modelId="{49FA4E56-EF80-44F7-84D1-702F8B33838C}" type="sibTrans" cxnId="{0D9BB4C7-D180-4914-855D-A60EEF04E2E9}">
      <dgm:prSet/>
      <dgm:spPr/>
      <dgm:t>
        <a:bodyPr/>
        <a:lstStyle/>
        <a:p>
          <a:endParaRPr lang="en-US"/>
        </a:p>
      </dgm:t>
    </dgm:pt>
    <dgm:pt modelId="{73F3467F-3578-487A-B6D0-F1887F09B08C}" type="pres">
      <dgm:prSet presAssocID="{2241A407-DCD4-4EB6-B60E-4B2241AE4DBB}" presName="Name0" presStyleCnt="0">
        <dgm:presLayoutVars>
          <dgm:dir/>
          <dgm:resizeHandles val="exact"/>
        </dgm:presLayoutVars>
      </dgm:prSet>
      <dgm:spPr/>
    </dgm:pt>
    <dgm:pt modelId="{F8DFF8D6-B2F6-4612-B61D-DB436A066081}" type="pres">
      <dgm:prSet presAssocID="{3EC47B4E-7542-4E60-BEFD-EB92EAC40D13}" presName="node" presStyleLbl="node1" presStyleIdx="0" presStyleCnt="5">
        <dgm:presLayoutVars>
          <dgm:bulletEnabled val="1"/>
        </dgm:presLayoutVars>
      </dgm:prSet>
      <dgm:spPr/>
    </dgm:pt>
    <dgm:pt modelId="{88D67C0E-FEAC-4545-BDBF-7C153DADE73F}" type="pres">
      <dgm:prSet presAssocID="{711AE2BD-C890-41B5-808C-098648606C35}" presName="sibTrans" presStyleLbl="sibTrans2D1" presStyleIdx="0" presStyleCnt="4"/>
      <dgm:spPr/>
    </dgm:pt>
    <dgm:pt modelId="{C2882CAC-C0F4-4065-8CB6-8C6A7C086ACC}" type="pres">
      <dgm:prSet presAssocID="{711AE2BD-C890-41B5-808C-098648606C35}" presName="connectorText" presStyleLbl="sibTrans2D1" presStyleIdx="0" presStyleCnt="4"/>
      <dgm:spPr/>
    </dgm:pt>
    <dgm:pt modelId="{E9E0A6D7-7890-4414-A427-2FF39A1205DA}" type="pres">
      <dgm:prSet presAssocID="{A412EE50-2235-4E2A-87F0-23627512E403}" presName="node" presStyleLbl="node1" presStyleIdx="1" presStyleCnt="5">
        <dgm:presLayoutVars>
          <dgm:bulletEnabled val="1"/>
        </dgm:presLayoutVars>
      </dgm:prSet>
      <dgm:spPr/>
    </dgm:pt>
    <dgm:pt modelId="{6A55E80A-5E60-4670-958C-F728CD8804D5}" type="pres">
      <dgm:prSet presAssocID="{49FA4E56-EF80-44F7-84D1-702F8B33838C}" presName="sibTrans" presStyleLbl="sibTrans2D1" presStyleIdx="1" presStyleCnt="4"/>
      <dgm:spPr/>
    </dgm:pt>
    <dgm:pt modelId="{26A58352-9098-46B5-9CBF-E7EC2529EEB9}" type="pres">
      <dgm:prSet presAssocID="{49FA4E56-EF80-44F7-84D1-702F8B33838C}" presName="connectorText" presStyleLbl="sibTrans2D1" presStyleIdx="1" presStyleCnt="4"/>
      <dgm:spPr/>
    </dgm:pt>
    <dgm:pt modelId="{7635999E-82A8-463B-B5A2-52AD247A1DEB}" type="pres">
      <dgm:prSet presAssocID="{72CB550B-28EE-42EF-996E-C0CF5E170A5E}" presName="node" presStyleLbl="node1" presStyleIdx="2" presStyleCnt="5">
        <dgm:presLayoutVars>
          <dgm:bulletEnabled val="1"/>
        </dgm:presLayoutVars>
      </dgm:prSet>
      <dgm:spPr/>
    </dgm:pt>
    <dgm:pt modelId="{F409437A-7895-4E2B-8409-274C7B595C4B}" type="pres">
      <dgm:prSet presAssocID="{259CD236-B6D5-4A57-A16C-023E1A1DCB3D}" presName="sibTrans" presStyleLbl="sibTrans2D1" presStyleIdx="2" presStyleCnt="4"/>
      <dgm:spPr/>
    </dgm:pt>
    <dgm:pt modelId="{72D55F26-DFC7-4DA8-9D89-C713FA3257DC}" type="pres">
      <dgm:prSet presAssocID="{259CD236-B6D5-4A57-A16C-023E1A1DCB3D}" presName="connectorText" presStyleLbl="sibTrans2D1" presStyleIdx="2" presStyleCnt="4"/>
      <dgm:spPr/>
    </dgm:pt>
    <dgm:pt modelId="{E3A9E0E3-6084-4050-AE7C-95DC2112781E}" type="pres">
      <dgm:prSet presAssocID="{C4F1E519-47CB-40FE-B0D1-71C83E521BC7}" presName="node" presStyleLbl="node1" presStyleIdx="3" presStyleCnt="5">
        <dgm:presLayoutVars>
          <dgm:bulletEnabled val="1"/>
        </dgm:presLayoutVars>
      </dgm:prSet>
      <dgm:spPr/>
    </dgm:pt>
    <dgm:pt modelId="{197BE034-B276-47D6-AEAB-15C98D16E012}" type="pres">
      <dgm:prSet presAssocID="{6B60B1C4-18E5-454A-A321-8D59A9598805}" presName="sibTrans" presStyleLbl="sibTrans2D1" presStyleIdx="3" presStyleCnt="4"/>
      <dgm:spPr/>
    </dgm:pt>
    <dgm:pt modelId="{C14A69F0-99C9-46AD-A4D9-A9D43C7D9BBB}" type="pres">
      <dgm:prSet presAssocID="{6B60B1C4-18E5-454A-A321-8D59A9598805}" presName="connectorText" presStyleLbl="sibTrans2D1" presStyleIdx="3" presStyleCnt="4"/>
      <dgm:spPr/>
    </dgm:pt>
    <dgm:pt modelId="{10600A3F-F881-4C22-80F3-8597C801BEB4}" type="pres">
      <dgm:prSet presAssocID="{210C046D-E521-4236-B0FE-0D2122A3A949}" presName="node" presStyleLbl="node1" presStyleIdx="4" presStyleCnt="5">
        <dgm:presLayoutVars>
          <dgm:bulletEnabled val="1"/>
        </dgm:presLayoutVars>
      </dgm:prSet>
      <dgm:spPr/>
    </dgm:pt>
  </dgm:ptLst>
  <dgm:cxnLst>
    <dgm:cxn modelId="{0A735127-9B58-4CBB-AF4D-60B121862EA1}" type="presOf" srcId="{72CB550B-28EE-42EF-996E-C0CF5E170A5E}" destId="{7635999E-82A8-463B-B5A2-52AD247A1DEB}" srcOrd="0" destOrd="0" presId="urn:microsoft.com/office/officeart/2005/8/layout/process1"/>
    <dgm:cxn modelId="{C7898538-26BA-4CBB-AEE0-26D1CF3959B7}" type="presOf" srcId="{C4F1E519-47CB-40FE-B0D1-71C83E521BC7}" destId="{E3A9E0E3-6084-4050-AE7C-95DC2112781E}" srcOrd="0" destOrd="0" presId="urn:microsoft.com/office/officeart/2005/8/layout/process1"/>
    <dgm:cxn modelId="{5DF0943D-FD6F-44D9-A8D8-DC68DA321FF1}" type="presOf" srcId="{711AE2BD-C890-41B5-808C-098648606C35}" destId="{C2882CAC-C0F4-4065-8CB6-8C6A7C086ACC}" srcOrd="1" destOrd="0" presId="urn:microsoft.com/office/officeart/2005/8/layout/process1"/>
    <dgm:cxn modelId="{65260B5E-1E3D-4D69-BD01-919F85DDDC4C}" type="presOf" srcId="{711AE2BD-C890-41B5-808C-098648606C35}" destId="{88D67C0E-FEAC-4545-BDBF-7C153DADE73F}" srcOrd="0" destOrd="0" presId="urn:microsoft.com/office/officeart/2005/8/layout/process1"/>
    <dgm:cxn modelId="{098C8441-E82B-42B6-A317-BDDCA2F2D64D}" type="presOf" srcId="{259CD236-B6D5-4A57-A16C-023E1A1DCB3D}" destId="{F409437A-7895-4E2B-8409-274C7B595C4B}" srcOrd="0" destOrd="0" presId="urn:microsoft.com/office/officeart/2005/8/layout/process1"/>
    <dgm:cxn modelId="{19FFF863-4613-49AC-A44E-5B526809EA82}" srcId="{2241A407-DCD4-4EB6-B60E-4B2241AE4DBB}" destId="{C4F1E519-47CB-40FE-B0D1-71C83E521BC7}" srcOrd="3" destOrd="0" parTransId="{255A34A8-76F6-42F4-8A32-99B0A996A425}" sibTransId="{6B60B1C4-18E5-454A-A321-8D59A9598805}"/>
    <dgm:cxn modelId="{A699AC6B-36D6-4190-BBAE-C6C701E2370F}" srcId="{2241A407-DCD4-4EB6-B60E-4B2241AE4DBB}" destId="{3EC47B4E-7542-4E60-BEFD-EB92EAC40D13}" srcOrd="0" destOrd="0" parTransId="{6BBA72E4-768B-491C-9039-4805EFDF4ADD}" sibTransId="{711AE2BD-C890-41B5-808C-098648606C35}"/>
    <dgm:cxn modelId="{53CDBD6B-9CFC-4AEB-B4BF-7097C7A9EE3D}" srcId="{2241A407-DCD4-4EB6-B60E-4B2241AE4DBB}" destId="{72CB550B-28EE-42EF-996E-C0CF5E170A5E}" srcOrd="2" destOrd="0" parTransId="{ADD0E00C-CDDB-4D16-8F53-927BB03B501D}" sibTransId="{259CD236-B6D5-4A57-A16C-023E1A1DCB3D}"/>
    <dgm:cxn modelId="{E821A26F-D5A2-4514-852E-FB6050148A98}" srcId="{2241A407-DCD4-4EB6-B60E-4B2241AE4DBB}" destId="{210C046D-E521-4236-B0FE-0D2122A3A949}" srcOrd="4" destOrd="0" parTransId="{4183BAD1-4265-44C8-9AB8-C28130906D6E}" sibTransId="{21EB752F-88A5-4496-9179-983FFB912665}"/>
    <dgm:cxn modelId="{C1719173-1969-4A3D-BB0C-5F5AAEE19625}" type="presOf" srcId="{A412EE50-2235-4E2A-87F0-23627512E403}" destId="{E9E0A6D7-7890-4414-A427-2FF39A1205DA}" srcOrd="0" destOrd="0" presId="urn:microsoft.com/office/officeart/2005/8/layout/process1"/>
    <dgm:cxn modelId="{3DB06E56-5724-49D2-BD3C-8F17EC5280CE}" type="presOf" srcId="{2241A407-DCD4-4EB6-B60E-4B2241AE4DBB}" destId="{73F3467F-3578-487A-B6D0-F1887F09B08C}" srcOrd="0" destOrd="0" presId="urn:microsoft.com/office/officeart/2005/8/layout/process1"/>
    <dgm:cxn modelId="{7C73B457-E738-4871-BD5E-005CA0723777}" type="presOf" srcId="{3EC47B4E-7542-4E60-BEFD-EB92EAC40D13}" destId="{F8DFF8D6-B2F6-4612-B61D-DB436A066081}" srcOrd="0" destOrd="0" presId="urn:microsoft.com/office/officeart/2005/8/layout/process1"/>
    <dgm:cxn modelId="{F2C61C8D-C5AB-41C5-88DB-BF9D20737C26}" type="presOf" srcId="{49FA4E56-EF80-44F7-84D1-702F8B33838C}" destId="{6A55E80A-5E60-4670-958C-F728CD8804D5}" srcOrd="0" destOrd="0" presId="urn:microsoft.com/office/officeart/2005/8/layout/process1"/>
    <dgm:cxn modelId="{8E6615A0-7A1C-48A6-A62C-39DB3450865A}" type="presOf" srcId="{210C046D-E521-4236-B0FE-0D2122A3A949}" destId="{10600A3F-F881-4C22-80F3-8597C801BEB4}" srcOrd="0" destOrd="0" presId="urn:microsoft.com/office/officeart/2005/8/layout/process1"/>
    <dgm:cxn modelId="{2AED4FBF-D838-496F-BC6F-A94BA5F7D760}" type="presOf" srcId="{259CD236-B6D5-4A57-A16C-023E1A1DCB3D}" destId="{72D55F26-DFC7-4DA8-9D89-C713FA3257DC}" srcOrd="1" destOrd="0" presId="urn:microsoft.com/office/officeart/2005/8/layout/process1"/>
    <dgm:cxn modelId="{B5C14EC3-EAB6-4758-93CE-72D89534D07B}" type="presOf" srcId="{6B60B1C4-18E5-454A-A321-8D59A9598805}" destId="{C14A69F0-99C9-46AD-A4D9-A9D43C7D9BBB}" srcOrd="1" destOrd="0" presId="urn:microsoft.com/office/officeart/2005/8/layout/process1"/>
    <dgm:cxn modelId="{0D9BB4C7-D180-4914-855D-A60EEF04E2E9}" srcId="{2241A407-DCD4-4EB6-B60E-4B2241AE4DBB}" destId="{A412EE50-2235-4E2A-87F0-23627512E403}" srcOrd="1" destOrd="0" parTransId="{1A2071DD-ED81-4C0E-B1C9-46BCFDCAE6D9}" sibTransId="{49FA4E56-EF80-44F7-84D1-702F8B33838C}"/>
    <dgm:cxn modelId="{8718A8D9-E1AF-44BE-83C4-3DB42A869E9D}" type="presOf" srcId="{49FA4E56-EF80-44F7-84D1-702F8B33838C}" destId="{26A58352-9098-46B5-9CBF-E7EC2529EEB9}" srcOrd="1" destOrd="0" presId="urn:microsoft.com/office/officeart/2005/8/layout/process1"/>
    <dgm:cxn modelId="{D4016FDF-9630-493C-8E66-AA5C4A0DDA58}" type="presOf" srcId="{6B60B1C4-18E5-454A-A321-8D59A9598805}" destId="{197BE034-B276-47D6-AEAB-15C98D16E012}" srcOrd="0" destOrd="0" presId="urn:microsoft.com/office/officeart/2005/8/layout/process1"/>
    <dgm:cxn modelId="{B83E654C-B961-44EF-825B-E3DBC6C1D467}" type="presParOf" srcId="{73F3467F-3578-487A-B6D0-F1887F09B08C}" destId="{F8DFF8D6-B2F6-4612-B61D-DB436A066081}" srcOrd="0" destOrd="0" presId="urn:microsoft.com/office/officeart/2005/8/layout/process1"/>
    <dgm:cxn modelId="{A3F2DA7D-DC6C-4A02-B782-F62AEDDA6B24}" type="presParOf" srcId="{73F3467F-3578-487A-B6D0-F1887F09B08C}" destId="{88D67C0E-FEAC-4545-BDBF-7C153DADE73F}" srcOrd="1" destOrd="0" presId="urn:microsoft.com/office/officeart/2005/8/layout/process1"/>
    <dgm:cxn modelId="{B17AB5CB-C599-4FF0-9D5B-2A72992B3850}" type="presParOf" srcId="{88D67C0E-FEAC-4545-BDBF-7C153DADE73F}" destId="{C2882CAC-C0F4-4065-8CB6-8C6A7C086ACC}" srcOrd="0" destOrd="0" presId="urn:microsoft.com/office/officeart/2005/8/layout/process1"/>
    <dgm:cxn modelId="{34EB8401-DC8A-408A-B230-F027B8437D29}" type="presParOf" srcId="{73F3467F-3578-487A-B6D0-F1887F09B08C}" destId="{E9E0A6D7-7890-4414-A427-2FF39A1205DA}" srcOrd="2" destOrd="0" presId="urn:microsoft.com/office/officeart/2005/8/layout/process1"/>
    <dgm:cxn modelId="{BE205488-50CE-47D1-A651-616189D8BE6B}" type="presParOf" srcId="{73F3467F-3578-487A-B6D0-F1887F09B08C}" destId="{6A55E80A-5E60-4670-958C-F728CD8804D5}" srcOrd="3" destOrd="0" presId="urn:microsoft.com/office/officeart/2005/8/layout/process1"/>
    <dgm:cxn modelId="{4E32AE78-17BB-4C2B-81E7-3FBA1B388454}" type="presParOf" srcId="{6A55E80A-5E60-4670-958C-F728CD8804D5}" destId="{26A58352-9098-46B5-9CBF-E7EC2529EEB9}" srcOrd="0" destOrd="0" presId="urn:microsoft.com/office/officeart/2005/8/layout/process1"/>
    <dgm:cxn modelId="{F38888E0-BE13-4BC8-8BE2-6212DDD651C3}" type="presParOf" srcId="{73F3467F-3578-487A-B6D0-F1887F09B08C}" destId="{7635999E-82A8-463B-B5A2-52AD247A1DEB}" srcOrd="4" destOrd="0" presId="urn:microsoft.com/office/officeart/2005/8/layout/process1"/>
    <dgm:cxn modelId="{F1B0EC77-3FEB-451C-B0A3-1B732612C215}" type="presParOf" srcId="{73F3467F-3578-487A-B6D0-F1887F09B08C}" destId="{F409437A-7895-4E2B-8409-274C7B595C4B}" srcOrd="5" destOrd="0" presId="urn:microsoft.com/office/officeart/2005/8/layout/process1"/>
    <dgm:cxn modelId="{73751698-E1ED-4DC6-9E9D-3D7AF8AC8B9D}" type="presParOf" srcId="{F409437A-7895-4E2B-8409-274C7B595C4B}" destId="{72D55F26-DFC7-4DA8-9D89-C713FA3257DC}" srcOrd="0" destOrd="0" presId="urn:microsoft.com/office/officeart/2005/8/layout/process1"/>
    <dgm:cxn modelId="{C57CAE1C-B870-47F1-9718-284B151DE86A}" type="presParOf" srcId="{73F3467F-3578-487A-B6D0-F1887F09B08C}" destId="{E3A9E0E3-6084-4050-AE7C-95DC2112781E}" srcOrd="6" destOrd="0" presId="urn:microsoft.com/office/officeart/2005/8/layout/process1"/>
    <dgm:cxn modelId="{7770F3A0-2F26-415F-82B3-81820CB2BEBF}" type="presParOf" srcId="{73F3467F-3578-487A-B6D0-F1887F09B08C}" destId="{197BE034-B276-47D6-AEAB-15C98D16E012}" srcOrd="7" destOrd="0" presId="urn:microsoft.com/office/officeart/2005/8/layout/process1"/>
    <dgm:cxn modelId="{7182A22F-401C-4EE0-8C85-4ABEDAF5F6DE}" type="presParOf" srcId="{197BE034-B276-47D6-AEAB-15C98D16E012}" destId="{C14A69F0-99C9-46AD-A4D9-A9D43C7D9BBB}" srcOrd="0" destOrd="0" presId="urn:microsoft.com/office/officeart/2005/8/layout/process1"/>
    <dgm:cxn modelId="{76209869-CDED-42CD-A19C-9C76C94E0221}" type="presParOf" srcId="{73F3467F-3578-487A-B6D0-F1887F09B08C}" destId="{10600A3F-F881-4C22-80F3-8597C801BEB4}" srcOrd="8" destOrd="0" presId="urn:microsoft.com/office/officeart/2005/8/layout/process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DFF8D6-B2F6-4612-B61D-DB436A066081}">
      <dsp:nvSpPr>
        <dsp:cNvPr id="0" name=""/>
        <dsp:cNvSpPr/>
      </dsp:nvSpPr>
      <dsp:spPr>
        <a:xfrm>
          <a:off x="3646" y="397495"/>
          <a:ext cx="1130349" cy="678209"/>
        </a:xfrm>
        <a:prstGeom prst="roundRect">
          <a:avLst>
            <a:gd name="adj" fmla="val 10000"/>
          </a:avLst>
        </a:prstGeom>
        <a:solidFill>
          <a:schemeClr val="accent2">
            <a:shade val="80000"/>
            <a:hueOff val="0"/>
            <a:satOff val="0"/>
            <a:lumOff val="0"/>
            <a:alphaOff val="0"/>
          </a:schemeClr>
        </a:solidFill>
        <a:ln w="38100" cap="flat" cmpd="sng" algn="ctr">
          <a:solidFill>
            <a:srgbClr val="68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Sequencing</a:t>
          </a:r>
        </a:p>
      </dsp:txBody>
      <dsp:txXfrm>
        <a:off x="23510" y="417359"/>
        <a:ext cx="1090621" cy="638481"/>
      </dsp:txXfrm>
    </dsp:sp>
    <dsp:sp modelId="{88D67C0E-FEAC-4545-BDBF-7C153DADE73F}">
      <dsp:nvSpPr>
        <dsp:cNvPr id="0" name=""/>
        <dsp:cNvSpPr/>
      </dsp:nvSpPr>
      <dsp:spPr>
        <a:xfrm>
          <a:off x="1247030" y="596436"/>
          <a:ext cx="239634" cy="280326"/>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1247030" y="652501"/>
        <a:ext cx="167744" cy="168196"/>
      </dsp:txXfrm>
    </dsp:sp>
    <dsp:sp modelId="{E9E0A6D7-7890-4414-A427-2FF39A1205DA}">
      <dsp:nvSpPr>
        <dsp:cNvPr id="0" name=""/>
        <dsp:cNvSpPr/>
      </dsp:nvSpPr>
      <dsp:spPr>
        <a:xfrm>
          <a:off x="1586135" y="397495"/>
          <a:ext cx="1130349" cy="678209"/>
        </a:xfrm>
        <a:prstGeom prst="roundRect">
          <a:avLst>
            <a:gd name="adj" fmla="val 10000"/>
          </a:avLst>
        </a:prstGeom>
        <a:solidFill>
          <a:schemeClr val="accent2">
            <a:shade val="80000"/>
            <a:hueOff val="-120354"/>
            <a:satOff val="2542"/>
            <a:lumOff val="6770"/>
            <a:alphaOff val="0"/>
          </a:schemeClr>
        </a:solidFill>
        <a:ln w="38100" cap="flat" cmpd="sng" algn="ctr">
          <a:solidFill>
            <a:srgbClr val="680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Assembly</a:t>
          </a:r>
        </a:p>
      </dsp:txBody>
      <dsp:txXfrm>
        <a:off x="1605999" y="417359"/>
        <a:ext cx="1090621" cy="638481"/>
      </dsp:txXfrm>
    </dsp:sp>
    <dsp:sp modelId="{6A55E80A-5E60-4670-958C-F728CD8804D5}">
      <dsp:nvSpPr>
        <dsp:cNvPr id="0" name=""/>
        <dsp:cNvSpPr/>
      </dsp:nvSpPr>
      <dsp:spPr>
        <a:xfrm>
          <a:off x="2829520" y="596436"/>
          <a:ext cx="239634" cy="280326"/>
        </a:xfrm>
        <a:prstGeom prst="rightArrow">
          <a:avLst>
            <a:gd name="adj1" fmla="val 60000"/>
            <a:gd name="adj2" fmla="val 50000"/>
          </a:avLst>
        </a:prstGeom>
        <a:solidFill>
          <a:schemeClr val="accent2">
            <a:shade val="90000"/>
            <a:hueOff val="-160484"/>
            <a:satOff val="805"/>
            <a:lumOff val="808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829520" y="652501"/>
        <a:ext cx="167744" cy="168196"/>
      </dsp:txXfrm>
    </dsp:sp>
    <dsp:sp modelId="{7635999E-82A8-463B-B5A2-52AD247A1DEB}">
      <dsp:nvSpPr>
        <dsp:cNvPr id="0" name=""/>
        <dsp:cNvSpPr/>
      </dsp:nvSpPr>
      <dsp:spPr>
        <a:xfrm>
          <a:off x="3168625" y="397495"/>
          <a:ext cx="1130349" cy="67820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prediction</a:t>
          </a:r>
        </a:p>
      </dsp:txBody>
      <dsp:txXfrm>
        <a:off x="3188489" y="417359"/>
        <a:ext cx="1090621" cy="638481"/>
      </dsp:txXfrm>
    </dsp:sp>
    <dsp:sp modelId="{F409437A-7895-4E2B-8409-274C7B595C4B}">
      <dsp:nvSpPr>
        <dsp:cNvPr id="0" name=""/>
        <dsp:cNvSpPr/>
      </dsp:nvSpPr>
      <dsp:spPr>
        <a:xfrm>
          <a:off x="4412009" y="596436"/>
          <a:ext cx="239634" cy="280326"/>
        </a:xfrm>
        <a:prstGeom prst="rightArrow">
          <a:avLst>
            <a:gd name="adj1" fmla="val 60000"/>
            <a:gd name="adj2" fmla="val 50000"/>
          </a:avLst>
        </a:prstGeom>
        <a:solidFill>
          <a:schemeClr val="accent2">
            <a:shade val="90000"/>
            <a:hueOff val="-320968"/>
            <a:satOff val="1611"/>
            <a:lumOff val="1617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4412009" y="652501"/>
        <a:ext cx="167744" cy="168196"/>
      </dsp:txXfrm>
    </dsp:sp>
    <dsp:sp modelId="{E3A9E0E3-6084-4050-AE7C-95DC2112781E}">
      <dsp:nvSpPr>
        <dsp:cNvPr id="0" name=""/>
        <dsp:cNvSpPr/>
      </dsp:nvSpPr>
      <dsp:spPr>
        <a:xfrm>
          <a:off x="4751114" y="397495"/>
          <a:ext cx="1130349" cy="678209"/>
        </a:xfrm>
        <a:prstGeom prst="roundRect">
          <a:avLst>
            <a:gd name="adj" fmla="val 10000"/>
          </a:avLst>
        </a:prstGeom>
        <a:solidFill>
          <a:schemeClr val="accent2"/>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annotation</a:t>
          </a:r>
        </a:p>
      </dsp:txBody>
      <dsp:txXfrm>
        <a:off x="4770978" y="417359"/>
        <a:ext cx="1090621" cy="638481"/>
      </dsp:txXfrm>
    </dsp:sp>
    <dsp:sp modelId="{197BE034-B276-47D6-AEAB-15C98D16E012}">
      <dsp:nvSpPr>
        <dsp:cNvPr id="0" name=""/>
        <dsp:cNvSpPr/>
      </dsp:nvSpPr>
      <dsp:spPr>
        <a:xfrm>
          <a:off x="5994499" y="596436"/>
          <a:ext cx="239634" cy="280326"/>
        </a:xfrm>
        <a:prstGeom prst="rightArrow">
          <a:avLst>
            <a:gd name="adj1" fmla="val 60000"/>
            <a:gd name="adj2" fmla="val 50000"/>
          </a:avLst>
        </a:prstGeom>
        <a:solidFill>
          <a:schemeClr val="accent2">
            <a:shade val="90000"/>
            <a:hueOff val="-481452"/>
            <a:satOff val="2416"/>
            <a:lumOff val="2425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994499" y="652501"/>
        <a:ext cx="167744" cy="168196"/>
      </dsp:txXfrm>
    </dsp:sp>
    <dsp:sp modelId="{10600A3F-F881-4C22-80F3-8597C801BEB4}">
      <dsp:nvSpPr>
        <dsp:cNvPr id="0" name=""/>
        <dsp:cNvSpPr/>
      </dsp:nvSpPr>
      <dsp:spPr>
        <a:xfrm>
          <a:off x="6333604" y="397495"/>
          <a:ext cx="1130349" cy="678209"/>
        </a:xfrm>
        <a:prstGeom prst="roundRect">
          <a:avLst>
            <a:gd name="adj" fmla="val 10000"/>
          </a:avLst>
        </a:prstGeom>
        <a:solidFill>
          <a:schemeClr val="accent2">
            <a:shade val="80000"/>
            <a:hueOff val="-481415"/>
            <a:satOff val="10166"/>
            <a:lumOff val="2708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Display</a:t>
          </a:r>
        </a:p>
      </dsp:txBody>
      <dsp:txXfrm>
        <a:off x="6353468" y="417359"/>
        <a:ext cx="1090621" cy="6384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F51B47-8E39-4A12-9CC2-0C09C4A2F427}" type="datetimeFigureOut">
              <a:rPr lang="en-US" smtClean="0"/>
              <a:t>3/5/2025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0FA8BB-6D02-405B-8306-E50C282F6CCA}" type="slidenum">
              <a:rPr lang="en-US" smtClean="0"/>
              <a:t>‹#›</a:t>
            </a:fld>
            <a:endParaRPr lang="en-US"/>
          </a:p>
        </p:txBody>
      </p:sp>
    </p:spTree>
    <p:extLst>
      <p:ext uri="{BB962C8B-B14F-4D97-AF65-F5344CB8AC3E}">
        <p14:creationId xmlns:p14="http://schemas.microsoft.com/office/powerpoint/2010/main" val="294752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mage2.slideserve.com/5162480/narms-main-objectives-l.jp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FA8BB-6D02-405B-8306-E50C282F6CCA}" type="slidenum">
              <a:rPr lang="en-US" smtClean="0"/>
              <a:t>1</a:t>
            </a:fld>
            <a:endParaRPr lang="en-US"/>
          </a:p>
        </p:txBody>
      </p:sp>
    </p:spTree>
    <p:extLst>
      <p:ext uri="{BB962C8B-B14F-4D97-AF65-F5344CB8AC3E}">
        <p14:creationId xmlns:p14="http://schemas.microsoft.com/office/powerpoint/2010/main" val="32590652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FA8BB-6D02-405B-8306-E50C282F6CCA}" type="slidenum">
              <a:rPr lang="en-US" smtClean="0"/>
              <a:t>12</a:t>
            </a:fld>
            <a:endParaRPr lang="en-US"/>
          </a:p>
        </p:txBody>
      </p:sp>
    </p:spTree>
    <p:extLst>
      <p:ext uri="{BB962C8B-B14F-4D97-AF65-F5344CB8AC3E}">
        <p14:creationId xmlns:p14="http://schemas.microsoft.com/office/powerpoint/2010/main" val="1489050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https://www.frontiersin.org/articles/10.3389/fcimb.2019.00270/full</a:t>
            </a:r>
          </a:p>
          <a:p>
            <a:endParaRPr lang="en-US" dirty="0"/>
          </a:p>
          <a:p>
            <a:r>
              <a:rPr lang="en-US" dirty="0"/>
              <a:t>https://phil.cdc.gov/Details.aspx?pid=26156</a:t>
            </a:r>
          </a:p>
          <a:p>
            <a:endParaRPr lang="en-US" dirty="0"/>
          </a:p>
          <a:p>
            <a:r>
              <a:rPr lang="en-US" dirty="0"/>
              <a:t>This is my friend and colleague Peyton sequencing a genome in the lab</a:t>
            </a:r>
          </a:p>
        </p:txBody>
      </p:sp>
      <p:sp>
        <p:nvSpPr>
          <p:cNvPr id="4" name="Slide Number Placeholder 3"/>
          <p:cNvSpPr>
            <a:spLocks noGrp="1"/>
          </p:cNvSpPr>
          <p:nvPr>
            <p:ph type="sldNum" sz="quarter" idx="5"/>
          </p:nvPr>
        </p:nvSpPr>
        <p:spPr/>
        <p:txBody>
          <a:bodyPr/>
          <a:lstStyle/>
          <a:p>
            <a:fld id="{290FA8BB-6D02-405B-8306-E50C282F6CCA}" type="slidenum">
              <a:rPr lang="en-US" smtClean="0"/>
              <a:t>13</a:t>
            </a:fld>
            <a:endParaRPr lang="en-US"/>
          </a:p>
        </p:txBody>
      </p:sp>
    </p:spTree>
    <p:extLst>
      <p:ext uri="{BB962C8B-B14F-4D97-AF65-F5344CB8AC3E}">
        <p14:creationId xmlns:p14="http://schemas.microsoft.com/office/powerpoint/2010/main" val="534915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https://www.ncbi.nlm.nih.gov/pmc/articles/PMC7232297/</a:t>
            </a:r>
          </a:p>
          <a:p>
            <a:endParaRPr lang="en-US" dirty="0"/>
          </a:p>
          <a:p>
            <a:r>
              <a:rPr lang="en-US" dirty="0"/>
              <a:t>If you find SPI-1, then the genome codes for the T3SS.</a:t>
            </a:r>
          </a:p>
          <a:p>
            <a:r>
              <a:rPr lang="en-US" dirty="0"/>
              <a:t>Therefore the isolate probably has this function.</a:t>
            </a:r>
          </a:p>
          <a:p>
            <a:r>
              <a:rPr lang="en-US" dirty="0"/>
              <a:t>(bioinformatics is a predictive science and therefore we wouldn’t really know for sure if it has this function until actually tested for the function)</a:t>
            </a:r>
          </a:p>
        </p:txBody>
      </p:sp>
      <p:sp>
        <p:nvSpPr>
          <p:cNvPr id="4" name="Slide Number Placeholder 3"/>
          <p:cNvSpPr>
            <a:spLocks noGrp="1"/>
          </p:cNvSpPr>
          <p:nvPr>
            <p:ph type="sldNum" sz="quarter" idx="5"/>
          </p:nvPr>
        </p:nvSpPr>
        <p:spPr/>
        <p:txBody>
          <a:bodyPr/>
          <a:lstStyle/>
          <a:p>
            <a:fld id="{290FA8BB-6D02-405B-8306-E50C282F6CCA}" type="slidenum">
              <a:rPr lang="en-US" smtClean="0"/>
              <a:t>14</a:t>
            </a:fld>
            <a:endParaRPr lang="en-US"/>
          </a:p>
        </p:txBody>
      </p:sp>
    </p:spTree>
    <p:extLst>
      <p:ext uri="{BB962C8B-B14F-4D97-AF65-F5344CB8AC3E}">
        <p14:creationId xmlns:p14="http://schemas.microsoft.com/office/powerpoint/2010/main" val="33681405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https://www.slideserve.com/cady/national-antimicrobial-resistance-monitoring-system-narms</a:t>
            </a:r>
          </a:p>
          <a:p>
            <a:endParaRPr lang="en-US" dirty="0"/>
          </a:p>
          <a:p>
            <a:r>
              <a:rPr lang="en-US" b="1" i="0" u="none" strike="noStrike" dirty="0">
                <a:solidFill>
                  <a:srgbClr val="2B2A2A"/>
                </a:solidFill>
                <a:effectLst/>
                <a:latin typeface="Open Sans" panose="020B0606030504020204" pitchFamily="34" charset="0"/>
                <a:hlinkClick r:id="rId3" tooltip="narms main objectives"/>
              </a:rPr>
              <a:t>NARMS – main objectives</a:t>
            </a:r>
            <a:r>
              <a:rPr lang="en-US" b="0" i="0" dirty="0">
                <a:solidFill>
                  <a:srgbClr val="2B2A2A"/>
                </a:solidFill>
                <a:effectLst/>
                <a:latin typeface="Open Sans" panose="020B0606030504020204" pitchFamily="34" charset="0"/>
              </a:rPr>
              <a:t> • Enable risk-based decision making • FDA/CVM relies on NARMS data in deciding whether to approve new antimicrobial drugs for food-producing animals • FDA/CVM relies on NARMS data in deciding whether to withdraw new antimicrobial drugs for food-producing animals • Promote prudent and judicious use of antimicrobials • Prolong the efficacy and useful life of antimicrobials • Identify emerging antimicrobial resistance problems • Guide prescription practices • Encourage standardization of laboratory techniques • Identify areas for more detailed investigation</a:t>
            </a:r>
            <a:endParaRPr lang="en-US" dirty="0"/>
          </a:p>
        </p:txBody>
      </p:sp>
      <p:sp>
        <p:nvSpPr>
          <p:cNvPr id="4" name="Slide Number Placeholder 3"/>
          <p:cNvSpPr>
            <a:spLocks noGrp="1"/>
          </p:cNvSpPr>
          <p:nvPr>
            <p:ph type="sldNum" sz="quarter" idx="5"/>
          </p:nvPr>
        </p:nvSpPr>
        <p:spPr/>
        <p:txBody>
          <a:bodyPr/>
          <a:lstStyle/>
          <a:p>
            <a:fld id="{290FA8BB-6D02-405B-8306-E50C282F6CCA}" type="slidenum">
              <a:rPr lang="en-US" smtClean="0"/>
              <a:t>15</a:t>
            </a:fld>
            <a:endParaRPr lang="en-US"/>
          </a:p>
        </p:txBody>
      </p:sp>
    </p:spTree>
    <p:extLst>
      <p:ext uri="{BB962C8B-B14F-4D97-AF65-F5344CB8AC3E}">
        <p14:creationId xmlns:p14="http://schemas.microsoft.com/office/powerpoint/2010/main" val="485691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https://www.slideserve.com/jabir/the-national-antimicrobial-resistance-monitoring-system</a:t>
            </a:r>
          </a:p>
        </p:txBody>
      </p:sp>
      <p:sp>
        <p:nvSpPr>
          <p:cNvPr id="4" name="Slide Number Placeholder 3"/>
          <p:cNvSpPr>
            <a:spLocks noGrp="1"/>
          </p:cNvSpPr>
          <p:nvPr>
            <p:ph type="sldNum" sz="quarter" idx="5"/>
          </p:nvPr>
        </p:nvSpPr>
        <p:spPr/>
        <p:txBody>
          <a:bodyPr/>
          <a:lstStyle/>
          <a:p>
            <a:fld id="{290FA8BB-6D02-405B-8306-E50C282F6CCA}" type="slidenum">
              <a:rPr lang="en-US" smtClean="0"/>
              <a:t>16</a:t>
            </a:fld>
            <a:endParaRPr lang="en-US"/>
          </a:p>
        </p:txBody>
      </p:sp>
    </p:spTree>
    <p:extLst>
      <p:ext uri="{BB962C8B-B14F-4D97-AF65-F5344CB8AC3E}">
        <p14:creationId xmlns:p14="http://schemas.microsoft.com/office/powerpoint/2010/main" val="1421304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commands with “create” you can use mamba or </a:t>
            </a:r>
            <a:r>
              <a:rPr lang="en-US" dirty="0" err="1"/>
              <a:t>conda</a:t>
            </a:r>
            <a:r>
              <a:rPr lang="en-US" dirty="0"/>
              <a:t>, but all other commands like “activate” should still be </a:t>
            </a:r>
            <a:r>
              <a:rPr lang="en-US" dirty="0" err="1"/>
              <a:t>conda</a:t>
            </a:r>
            <a:r>
              <a:rPr lang="en-US" dirty="0"/>
              <a:t>-only. Remember often copy/pasting into terminal makes non-</a:t>
            </a:r>
            <a:r>
              <a:rPr lang="en-US" dirty="0" err="1"/>
              <a:t>alphanumerics</a:t>
            </a:r>
            <a:r>
              <a:rPr lang="en-US" dirty="0"/>
              <a:t> misinterpreted, so you’ll have to replace these hyphens most likely with a backspace and re-type the hyphen for each to get it to work. Otherwise you’ll get an error like “</a:t>
            </a:r>
            <a:r>
              <a:rPr lang="en-US" dirty="0" err="1"/>
              <a:t>CondaValueError</a:t>
            </a:r>
            <a:r>
              <a:rPr lang="en-US" dirty="0"/>
              <a:t>:.”</a:t>
            </a:r>
          </a:p>
          <a:p>
            <a:endParaRPr lang="en-US" dirty="0"/>
          </a:p>
        </p:txBody>
      </p:sp>
      <p:sp>
        <p:nvSpPr>
          <p:cNvPr id="4" name="Slide Number Placeholder 3"/>
          <p:cNvSpPr>
            <a:spLocks noGrp="1"/>
          </p:cNvSpPr>
          <p:nvPr>
            <p:ph type="sldNum" sz="quarter" idx="5"/>
          </p:nvPr>
        </p:nvSpPr>
        <p:spPr/>
        <p:txBody>
          <a:bodyPr/>
          <a:lstStyle/>
          <a:p>
            <a:fld id="{290FA8BB-6D02-405B-8306-E50C282F6CCA}" type="slidenum">
              <a:rPr lang="en-US" smtClean="0"/>
              <a:t>19</a:t>
            </a:fld>
            <a:endParaRPr lang="en-US"/>
          </a:p>
        </p:txBody>
      </p:sp>
    </p:spTree>
    <p:extLst>
      <p:ext uri="{BB962C8B-B14F-4D97-AF65-F5344CB8AC3E}">
        <p14:creationId xmlns:p14="http://schemas.microsoft.com/office/powerpoint/2010/main" val="2396568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https://www.ncbi.nlm.nih.gov/datasets/genome/GCF_000008445.1/  is where assembly was deposited in 2004 on NCBI by J. Craig Venter Institute</a:t>
            </a:r>
          </a:p>
        </p:txBody>
      </p:sp>
      <p:sp>
        <p:nvSpPr>
          <p:cNvPr id="4" name="Slide Number Placeholder 3"/>
          <p:cNvSpPr>
            <a:spLocks noGrp="1"/>
          </p:cNvSpPr>
          <p:nvPr>
            <p:ph type="sldNum" sz="quarter" idx="5"/>
          </p:nvPr>
        </p:nvSpPr>
        <p:spPr/>
        <p:txBody>
          <a:bodyPr/>
          <a:lstStyle/>
          <a:p>
            <a:fld id="{290FA8BB-6D02-405B-8306-E50C282F6CCA}" type="slidenum">
              <a:rPr lang="en-US" smtClean="0"/>
              <a:t>20</a:t>
            </a:fld>
            <a:endParaRPr lang="en-US"/>
          </a:p>
        </p:txBody>
      </p:sp>
    </p:spTree>
    <p:extLst>
      <p:ext uri="{BB962C8B-B14F-4D97-AF65-F5344CB8AC3E}">
        <p14:creationId xmlns:p14="http://schemas.microsoft.com/office/powerpoint/2010/main" val="34803458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come from 2019 manuscript https://journals.asm.org/doi/full/10.1128/mbio.00853-19 This </a:t>
            </a:r>
            <a:r>
              <a:rPr lang="en-US" dirty="0" err="1"/>
              <a:t>RefSeq</a:t>
            </a:r>
            <a:r>
              <a:rPr lang="en-US" dirty="0"/>
              <a:t> accession is now actually suppressed due to contamination, but still is a nice example for AMR genes.</a:t>
            </a:r>
          </a:p>
        </p:txBody>
      </p:sp>
      <p:sp>
        <p:nvSpPr>
          <p:cNvPr id="4" name="Slide Number Placeholder 3"/>
          <p:cNvSpPr>
            <a:spLocks noGrp="1"/>
          </p:cNvSpPr>
          <p:nvPr>
            <p:ph type="sldNum" sz="quarter" idx="5"/>
          </p:nvPr>
        </p:nvSpPr>
        <p:spPr/>
        <p:txBody>
          <a:bodyPr/>
          <a:lstStyle/>
          <a:p>
            <a:fld id="{290FA8BB-6D02-405B-8306-E50C282F6CCA}" type="slidenum">
              <a:rPr lang="en-US" smtClean="0"/>
              <a:t>21</a:t>
            </a:fld>
            <a:endParaRPr lang="en-US"/>
          </a:p>
        </p:txBody>
      </p:sp>
    </p:spTree>
    <p:extLst>
      <p:ext uri="{BB962C8B-B14F-4D97-AF65-F5344CB8AC3E}">
        <p14:creationId xmlns:p14="http://schemas.microsoft.com/office/powerpoint/2010/main" val="200328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Staramr</a:t>
            </a:r>
            <a:r>
              <a:rPr lang="en-US" dirty="0"/>
              <a:t> is based on </a:t>
            </a:r>
            <a:r>
              <a:rPr lang="en-US" dirty="0" err="1"/>
              <a:t>resfinder</a:t>
            </a:r>
            <a:r>
              <a:rPr lang="en-US" dirty="0"/>
              <a:t> and another database </a:t>
            </a:r>
            <a:r>
              <a:rPr lang="en-US" dirty="0" err="1"/>
              <a:t>pointfinder</a:t>
            </a:r>
            <a:r>
              <a:rPr lang="en-US" dirty="0"/>
              <a:t>.  Made by my colleague in public health agency of Canada.</a:t>
            </a:r>
          </a:p>
        </p:txBody>
      </p:sp>
      <p:sp>
        <p:nvSpPr>
          <p:cNvPr id="4" name="Slide Number Placeholder 3"/>
          <p:cNvSpPr>
            <a:spLocks noGrp="1"/>
          </p:cNvSpPr>
          <p:nvPr>
            <p:ph type="sldNum" sz="quarter" idx="5"/>
          </p:nvPr>
        </p:nvSpPr>
        <p:spPr/>
        <p:txBody>
          <a:bodyPr/>
          <a:lstStyle/>
          <a:p>
            <a:fld id="{290FA8BB-6D02-405B-8306-E50C282F6CCA}" type="slidenum">
              <a:rPr lang="en-US" smtClean="0"/>
              <a:t>24</a:t>
            </a:fld>
            <a:endParaRPr lang="en-US"/>
          </a:p>
        </p:txBody>
      </p:sp>
    </p:spTree>
    <p:extLst>
      <p:ext uri="{BB962C8B-B14F-4D97-AF65-F5344CB8AC3E}">
        <p14:creationId xmlns:p14="http://schemas.microsoft.com/office/powerpoint/2010/main" val="2694389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Sequencing this </a:t>
            </a:r>
            <a:r>
              <a:rPr lang="en-US" i="1" dirty="0"/>
              <a:t>Salmonella</a:t>
            </a:r>
            <a:r>
              <a:rPr lang="en-US" dirty="0"/>
              <a:t> strain I think showcases the power of genomic annotation. Here we see at least 26 antibiotics would probably be ineffective at helping rid the infection from the patient.</a:t>
            </a:r>
          </a:p>
        </p:txBody>
      </p:sp>
      <p:sp>
        <p:nvSpPr>
          <p:cNvPr id="4" name="Slide Number Placeholder 3"/>
          <p:cNvSpPr>
            <a:spLocks noGrp="1"/>
          </p:cNvSpPr>
          <p:nvPr>
            <p:ph type="sldNum" sz="quarter" idx="5"/>
          </p:nvPr>
        </p:nvSpPr>
        <p:spPr/>
        <p:txBody>
          <a:bodyPr/>
          <a:lstStyle/>
          <a:p>
            <a:fld id="{290FA8BB-6D02-405B-8306-E50C282F6CCA}" type="slidenum">
              <a:rPr lang="en-US" smtClean="0"/>
              <a:t>26</a:t>
            </a:fld>
            <a:endParaRPr lang="en-US"/>
          </a:p>
        </p:txBody>
      </p:sp>
    </p:spTree>
    <p:extLst>
      <p:ext uri="{BB962C8B-B14F-4D97-AF65-F5344CB8AC3E}">
        <p14:creationId xmlns:p14="http://schemas.microsoft.com/office/powerpoint/2010/main" val="121440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 gene resistance is pretty easy to detect with proper annotation tools, whereas point mutations are a whole </a:t>
            </a:r>
            <a:r>
              <a:rPr lang="en-US" dirty="0" err="1"/>
              <a:t>nother</a:t>
            </a:r>
            <a:r>
              <a:rPr lang="en-US" dirty="0"/>
              <a:t> level of accuracy required on the assembly and different tools. Here I’m showing a hot report back in 2016 when the “last resort” antibiotic had a resistance gene develop, that de-activates its utility, reported by CDC. You should be able to identify resistance genes by the end of this lecture.</a:t>
            </a:r>
          </a:p>
        </p:txBody>
      </p:sp>
      <p:sp>
        <p:nvSpPr>
          <p:cNvPr id="4" name="Slide Number Placeholder 3"/>
          <p:cNvSpPr>
            <a:spLocks noGrp="1"/>
          </p:cNvSpPr>
          <p:nvPr>
            <p:ph type="sldNum" sz="quarter" idx="5"/>
          </p:nvPr>
        </p:nvSpPr>
        <p:spPr/>
        <p:txBody>
          <a:bodyPr/>
          <a:lstStyle/>
          <a:p>
            <a:fld id="{290FA8BB-6D02-405B-8306-E50C282F6CCA}" type="slidenum">
              <a:rPr lang="en-US" smtClean="0"/>
              <a:t>3</a:t>
            </a:fld>
            <a:endParaRPr lang="en-US"/>
          </a:p>
        </p:txBody>
      </p:sp>
    </p:spTree>
    <p:extLst>
      <p:ext uri="{BB962C8B-B14F-4D97-AF65-F5344CB8AC3E}">
        <p14:creationId xmlns:p14="http://schemas.microsoft.com/office/powerpoint/2010/main" val="36529371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https://github.com/ncbi/amr/wiki</a:t>
            </a:r>
          </a:p>
        </p:txBody>
      </p:sp>
      <p:sp>
        <p:nvSpPr>
          <p:cNvPr id="4" name="Slide Number Placeholder 3"/>
          <p:cNvSpPr>
            <a:spLocks noGrp="1"/>
          </p:cNvSpPr>
          <p:nvPr>
            <p:ph type="sldNum" sz="quarter" idx="5"/>
          </p:nvPr>
        </p:nvSpPr>
        <p:spPr/>
        <p:txBody>
          <a:bodyPr/>
          <a:lstStyle/>
          <a:p>
            <a:fld id="{290FA8BB-6D02-405B-8306-E50C282F6CCA}" type="slidenum">
              <a:rPr lang="en-US" smtClean="0"/>
              <a:t>27</a:t>
            </a:fld>
            <a:endParaRPr lang="en-US"/>
          </a:p>
        </p:txBody>
      </p:sp>
    </p:spTree>
    <p:extLst>
      <p:ext uri="{BB962C8B-B14F-4D97-AF65-F5344CB8AC3E}">
        <p14:creationId xmlns:p14="http://schemas.microsoft.com/office/powerpoint/2010/main" val="28085241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difference does it make to specify an organism? Sometimes probably no difference, but other times it might add-in specialized resistance info specifically known for the organism.</a:t>
            </a:r>
          </a:p>
        </p:txBody>
      </p:sp>
      <p:sp>
        <p:nvSpPr>
          <p:cNvPr id="4" name="Slide Number Placeholder 3"/>
          <p:cNvSpPr>
            <a:spLocks noGrp="1"/>
          </p:cNvSpPr>
          <p:nvPr>
            <p:ph type="sldNum" sz="quarter" idx="5"/>
          </p:nvPr>
        </p:nvSpPr>
        <p:spPr/>
        <p:txBody>
          <a:bodyPr/>
          <a:lstStyle/>
          <a:p>
            <a:fld id="{290FA8BB-6D02-405B-8306-E50C282F6CCA}" type="slidenum">
              <a:rPr lang="en-US" smtClean="0"/>
              <a:t>28</a:t>
            </a:fld>
            <a:endParaRPr lang="en-US"/>
          </a:p>
        </p:txBody>
      </p:sp>
    </p:spTree>
    <p:extLst>
      <p:ext uri="{BB962C8B-B14F-4D97-AF65-F5344CB8AC3E}">
        <p14:creationId xmlns:p14="http://schemas.microsoft.com/office/powerpoint/2010/main" val="19501767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difference does it make to specify an organism? Sometimes probably no difference, but other times it might add-in specialized resistance info specifically known for the organism.</a:t>
            </a:r>
          </a:p>
        </p:txBody>
      </p:sp>
      <p:sp>
        <p:nvSpPr>
          <p:cNvPr id="4" name="Slide Number Placeholder 3"/>
          <p:cNvSpPr>
            <a:spLocks noGrp="1"/>
          </p:cNvSpPr>
          <p:nvPr>
            <p:ph type="sldNum" sz="quarter" idx="5"/>
          </p:nvPr>
        </p:nvSpPr>
        <p:spPr/>
        <p:txBody>
          <a:bodyPr/>
          <a:lstStyle/>
          <a:p>
            <a:fld id="{290FA8BB-6D02-405B-8306-E50C282F6CCA}" type="slidenum">
              <a:rPr lang="en-US" smtClean="0"/>
              <a:t>29</a:t>
            </a:fld>
            <a:endParaRPr lang="en-US"/>
          </a:p>
        </p:txBody>
      </p:sp>
    </p:spTree>
    <p:extLst>
      <p:ext uri="{BB962C8B-B14F-4D97-AF65-F5344CB8AC3E}">
        <p14:creationId xmlns:p14="http://schemas.microsoft.com/office/powerpoint/2010/main" val="32957562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https://pubmed.ncbi.nlm.nih.gov/37140036/</a:t>
            </a:r>
          </a:p>
        </p:txBody>
      </p:sp>
      <p:sp>
        <p:nvSpPr>
          <p:cNvPr id="4" name="Slide Number Placeholder 3"/>
          <p:cNvSpPr>
            <a:spLocks noGrp="1"/>
          </p:cNvSpPr>
          <p:nvPr>
            <p:ph type="sldNum" sz="quarter" idx="5"/>
          </p:nvPr>
        </p:nvSpPr>
        <p:spPr/>
        <p:txBody>
          <a:bodyPr/>
          <a:lstStyle/>
          <a:p>
            <a:fld id="{290FA8BB-6D02-405B-8306-E50C282F6CCA}" type="slidenum">
              <a:rPr lang="en-US" smtClean="0"/>
              <a:t>31</a:t>
            </a:fld>
            <a:endParaRPr lang="en-US"/>
          </a:p>
        </p:txBody>
      </p:sp>
    </p:spTree>
    <p:extLst>
      <p:ext uri="{BB962C8B-B14F-4D97-AF65-F5344CB8AC3E}">
        <p14:creationId xmlns:p14="http://schemas.microsoft.com/office/powerpoint/2010/main" val="2562801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https://pubmed.ncbi.nlm.nih.gov/37140036/</a:t>
            </a:r>
          </a:p>
        </p:txBody>
      </p:sp>
      <p:sp>
        <p:nvSpPr>
          <p:cNvPr id="4" name="Slide Number Placeholder 3"/>
          <p:cNvSpPr>
            <a:spLocks noGrp="1"/>
          </p:cNvSpPr>
          <p:nvPr>
            <p:ph type="sldNum" sz="quarter" idx="5"/>
          </p:nvPr>
        </p:nvSpPr>
        <p:spPr/>
        <p:txBody>
          <a:bodyPr/>
          <a:lstStyle/>
          <a:p>
            <a:fld id="{290FA8BB-6D02-405B-8306-E50C282F6CCA}" type="slidenum">
              <a:rPr lang="en-US" smtClean="0"/>
              <a:t>32</a:t>
            </a:fld>
            <a:endParaRPr lang="en-US"/>
          </a:p>
        </p:txBody>
      </p:sp>
    </p:spTree>
    <p:extLst>
      <p:ext uri="{BB962C8B-B14F-4D97-AF65-F5344CB8AC3E}">
        <p14:creationId xmlns:p14="http://schemas.microsoft.com/office/powerpoint/2010/main" val="38203664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Bakta</a:t>
            </a:r>
            <a:r>
              <a:rPr lang="en-US" dirty="0"/>
              <a:t>, published in 2021 is the hottest new annotation pipeline https://www.ncbi.nlm.nih.gov/pmc/articles/PMC8743544/</a:t>
            </a:r>
          </a:p>
          <a:p>
            <a:endParaRPr lang="en-US" dirty="0"/>
          </a:p>
        </p:txBody>
      </p:sp>
      <p:sp>
        <p:nvSpPr>
          <p:cNvPr id="4" name="Slide Number Placeholder 3"/>
          <p:cNvSpPr>
            <a:spLocks noGrp="1"/>
          </p:cNvSpPr>
          <p:nvPr>
            <p:ph type="sldNum" sz="quarter" idx="5"/>
          </p:nvPr>
        </p:nvSpPr>
        <p:spPr/>
        <p:txBody>
          <a:bodyPr/>
          <a:lstStyle/>
          <a:p>
            <a:fld id="{290FA8BB-6D02-405B-8306-E50C282F6CCA}" type="slidenum">
              <a:rPr lang="en-US" smtClean="0"/>
              <a:t>34</a:t>
            </a:fld>
            <a:endParaRPr lang="en-US"/>
          </a:p>
        </p:txBody>
      </p:sp>
    </p:spTree>
    <p:extLst>
      <p:ext uri="{BB962C8B-B14F-4D97-AF65-F5344CB8AC3E}">
        <p14:creationId xmlns:p14="http://schemas.microsoft.com/office/powerpoint/2010/main" val="24189272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FA8BB-6D02-405B-8306-E50C282F6CCA}" type="slidenum">
              <a:rPr lang="en-US" smtClean="0"/>
              <a:t>35</a:t>
            </a:fld>
            <a:endParaRPr lang="en-US"/>
          </a:p>
        </p:txBody>
      </p:sp>
    </p:spTree>
    <p:extLst>
      <p:ext uri="{BB962C8B-B14F-4D97-AF65-F5344CB8AC3E}">
        <p14:creationId xmlns:p14="http://schemas.microsoft.com/office/powerpoint/2010/main" val="41151846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all do we see here?</a:t>
            </a:r>
          </a:p>
          <a:p>
            <a:endParaRPr lang="en-US" dirty="0"/>
          </a:p>
          <a:p>
            <a:r>
              <a:rPr lang="en-US" dirty="0"/>
              <a:t>Locus name (GAAGDACJ_1), length at the top (1195375bp), date</a:t>
            </a:r>
          </a:p>
          <a:p>
            <a:endParaRPr lang="en-US" dirty="0"/>
          </a:p>
          <a:p>
            <a:r>
              <a:rPr lang="en-US" dirty="0"/>
              <a:t>Features - the genes, </a:t>
            </a:r>
            <a:r>
              <a:rPr lang="en-US" dirty="0" err="1"/>
              <a:t>etc</a:t>
            </a:r>
            <a:r>
              <a:rPr lang="en-US" dirty="0"/>
              <a:t> in the genome</a:t>
            </a:r>
          </a:p>
          <a:p>
            <a:r>
              <a:rPr lang="en-US" dirty="0"/>
              <a:t>     CDS</a:t>
            </a:r>
          </a:p>
          <a:p>
            <a:r>
              <a:rPr lang="en-US" dirty="0"/>
              <a:t>     gene</a:t>
            </a:r>
          </a:p>
          <a:p>
            <a:r>
              <a:rPr lang="en-US" dirty="0"/>
              <a:t>     source</a:t>
            </a:r>
          </a:p>
          <a:p>
            <a:r>
              <a:rPr lang="en-US" dirty="0"/>
              <a:t>     tRNA</a:t>
            </a:r>
          </a:p>
          <a:p>
            <a:r>
              <a:rPr lang="en-US" dirty="0"/>
              <a:t>     </a:t>
            </a:r>
            <a:r>
              <a:rPr lang="en-US" dirty="0" err="1"/>
              <a:t>misc_RNA</a:t>
            </a:r>
            <a:endParaRPr lang="en-US" dirty="0"/>
          </a:p>
          <a:p>
            <a:r>
              <a:rPr lang="en-US" dirty="0"/>
              <a:t>     rRNA</a:t>
            </a:r>
          </a:p>
          <a:p>
            <a:endParaRPr lang="en-US" dirty="0"/>
          </a:p>
          <a:p>
            <a:r>
              <a:rPr lang="en-US" dirty="0"/>
              <a:t>hypothetical genes</a:t>
            </a:r>
          </a:p>
          <a:p>
            <a:r>
              <a:rPr lang="en-US" dirty="0"/>
              <a:t>Salmonella VFs</a:t>
            </a:r>
          </a:p>
        </p:txBody>
      </p:sp>
      <p:sp>
        <p:nvSpPr>
          <p:cNvPr id="4" name="Slide Number Placeholder 3"/>
          <p:cNvSpPr>
            <a:spLocks noGrp="1"/>
          </p:cNvSpPr>
          <p:nvPr>
            <p:ph type="sldNum" sz="quarter" idx="5"/>
          </p:nvPr>
        </p:nvSpPr>
        <p:spPr/>
        <p:txBody>
          <a:bodyPr/>
          <a:lstStyle/>
          <a:p>
            <a:fld id="{290FA8BB-6D02-405B-8306-E50C282F6CCA}" type="slidenum">
              <a:rPr lang="en-US" smtClean="0"/>
              <a:t>36</a:t>
            </a:fld>
            <a:endParaRPr lang="en-US"/>
          </a:p>
        </p:txBody>
      </p:sp>
    </p:spTree>
    <p:extLst>
      <p:ext uri="{BB962C8B-B14F-4D97-AF65-F5344CB8AC3E}">
        <p14:creationId xmlns:p14="http://schemas.microsoft.com/office/powerpoint/2010/main" val="1234907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all do we see here?</a:t>
            </a:r>
          </a:p>
          <a:p>
            <a:endParaRPr lang="en-US" dirty="0"/>
          </a:p>
          <a:p>
            <a:r>
              <a:rPr lang="en-US" dirty="0"/>
              <a:t>Locus name (GAAGDACJ_1), length at the top (1195375bp), date</a:t>
            </a:r>
          </a:p>
          <a:p>
            <a:endParaRPr lang="en-US" dirty="0"/>
          </a:p>
          <a:p>
            <a:r>
              <a:rPr lang="en-US" dirty="0"/>
              <a:t>Features - the genes, </a:t>
            </a:r>
            <a:r>
              <a:rPr lang="en-US" dirty="0" err="1"/>
              <a:t>etc</a:t>
            </a:r>
            <a:r>
              <a:rPr lang="en-US" dirty="0"/>
              <a:t> in the genome</a:t>
            </a:r>
          </a:p>
          <a:p>
            <a:r>
              <a:rPr lang="en-US" dirty="0"/>
              <a:t>     CDS</a:t>
            </a:r>
          </a:p>
          <a:p>
            <a:r>
              <a:rPr lang="en-US" dirty="0"/>
              <a:t>     gene</a:t>
            </a:r>
          </a:p>
          <a:p>
            <a:r>
              <a:rPr lang="en-US" dirty="0"/>
              <a:t>     source</a:t>
            </a:r>
          </a:p>
          <a:p>
            <a:r>
              <a:rPr lang="en-US" dirty="0"/>
              <a:t>     tRNA</a:t>
            </a:r>
          </a:p>
          <a:p>
            <a:r>
              <a:rPr lang="en-US" dirty="0"/>
              <a:t>     </a:t>
            </a:r>
            <a:r>
              <a:rPr lang="en-US" dirty="0" err="1"/>
              <a:t>misc_RNA</a:t>
            </a:r>
            <a:endParaRPr lang="en-US" dirty="0"/>
          </a:p>
          <a:p>
            <a:r>
              <a:rPr lang="en-US" dirty="0"/>
              <a:t>     rRNA</a:t>
            </a:r>
          </a:p>
          <a:p>
            <a:endParaRPr lang="en-US" dirty="0"/>
          </a:p>
          <a:p>
            <a:r>
              <a:rPr lang="en-US" dirty="0"/>
              <a:t>hypothetical genes</a:t>
            </a:r>
          </a:p>
          <a:p>
            <a:r>
              <a:rPr lang="en-US" dirty="0"/>
              <a:t>Salmonella VFs</a:t>
            </a:r>
          </a:p>
        </p:txBody>
      </p:sp>
      <p:sp>
        <p:nvSpPr>
          <p:cNvPr id="4" name="Slide Number Placeholder 3"/>
          <p:cNvSpPr>
            <a:spLocks noGrp="1"/>
          </p:cNvSpPr>
          <p:nvPr>
            <p:ph type="sldNum" sz="quarter" idx="5"/>
          </p:nvPr>
        </p:nvSpPr>
        <p:spPr/>
        <p:txBody>
          <a:bodyPr/>
          <a:lstStyle/>
          <a:p>
            <a:fld id="{290FA8BB-6D02-405B-8306-E50C282F6CCA}" type="slidenum">
              <a:rPr lang="en-US" smtClean="0"/>
              <a:t>37</a:t>
            </a:fld>
            <a:endParaRPr lang="en-US"/>
          </a:p>
        </p:txBody>
      </p:sp>
    </p:spTree>
    <p:extLst>
      <p:ext uri="{BB962C8B-B14F-4D97-AF65-F5344CB8AC3E}">
        <p14:creationId xmlns:p14="http://schemas.microsoft.com/office/powerpoint/2010/main" val="2704045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2014 published https://pubmed.ncbi.nlm.nih.gov/24642063/</a:t>
            </a:r>
            <a:br>
              <a:rPr lang="en-US" dirty="0"/>
            </a:br>
            <a:r>
              <a:rPr lang="en-US" dirty="0"/>
              <a:t>signal peptides - control protein secretion and translocation across cell membrane</a:t>
            </a:r>
          </a:p>
          <a:p>
            <a:endParaRPr lang="en-US" dirty="0"/>
          </a:p>
          <a:p>
            <a:r>
              <a:rPr lang="en-US" dirty="0"/>
              <a:t>Infernal vs RFAM database which is a database of RNA families</a:t>
            </a:r>
          </a:p>
          <a:p>
            <a:endParaRPr lang="en-US" dirty="0"/>
          </a:p>
          <a:p>
            <a:r>
              <a:rPr lang="en-US" dirty="0" err="1"/>
              <a:t>Uniprot</a:t>
            </a:r>
            <a:r>
              <a:rPr lang="en-US" dirty="0"/>
              <a:t> database - curated list of proteins and their functions for use with BLAST</a:t>
            </a:r>
          </a:p>
          <a:p>
            <a:endParaRPr lang="en-US" dirty="0"/>
          </a:p>
          <a:p>
            <a:r>
              <a:rPr lang="en-US" dirty="0"/>
              <a:t>PFAM  - curated list of proteins and functions for use with HMMs</a:t>
            </a:r>
          </a:p>
          <a:p>
            <a:endParaRPr lang="en-US" dirty="0"/>
          </a:p>
          <a:p>
            <a:r>
              <a:rPr lang="en-US" dirty="0"/>
              <a:t>TIGRFAM - curated list of proteins and functions for use with HMMs</a:t>
            </a:r>
          </a:p>
          <a:p>
            <a:endParaRPr lang="en-US" dirty="0"/>
          </a:p>
        </p:txBody>
      </p:sp>
      <p:sp>
        <p:nvSpPr>
          <p:cNvPr id="4" name="Slide Number Placeholder 3"/>
          <p:cNvSpPr>
            <a:spLocks noGrp="1"/>
          </p:cNvSpPr>
          <p:nvPr>
            <p:ph type="sldNum" sz="quarter" idx="5"/>
          </p:nvPr>
        </p:nvSpPr>
        <p:spPr/>
        <p:txBody>
          <a:bodyPr/>
          <a:lstStyle/>
          <a:p>
            <a:fld id="{290FA8BB-6D02-405B-8306-E50C282F6CCA}" type="slidenum">
              <a:rPr lang="en-US" smtClean="0"/>
              <a:t>38</a:t>
            </a:fld>
            <a:endParaRPr lang="en-US"/>
          </a:p>
        </p:txBody>
      </p:sp>
    </p:spTree>
    <p:extLst>
      <p:ext uri="{BB962C8B-B14F-4D97-AF65-F5344CB8AC3E}">
        <p14:creationId xmlns:p14="http://schemas.microsoft.com/office/powerpoint/2010/main" val="10542927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valuable feature of genome assembly is to identify genes that cause illness such as production of toxins. </a:t>
            </a:r>
            <a:r>
              <a:rPr lang="en-US" i="1" dirty="0"/>
              <a:t>Bacillus anthracis </a:t>
            </a:r>
            <a:r>
              <a:rPr lang="en-US" i="0" dirty="0"/>
              <a:t>produces anthrax toxin, which is done by 3 genes, which can all be identified with a rapid annotation tool.</a:t>
            </a:r>
            <a:endParaRPr lang="en-US" dirty="0"/>
          </a:p>
        </p:txBody>
      </p:sp>
      <p:sp>
        <p:nvSpPr>
          <p:cNvPr id="4" name="Slide Number Placeholder 3"/>
          <p:cNvSpPr>
            <a:spLocks noGrp="1"/>
          </p:cNvSpPr>
          <p:nvPr>
            <p:ph type="sldNum" sz="quarter" idx="5"/>
          </p:nvPr>
        </p:nvSpPr>
        <p:spPr/>
        <p:txBody>
          <a:bodyPr/>
          <a:lstStyle/>
          <a:p>
            <a:fld id="{290FA8BB-6D02-405B-8306-E50C282F6CCA}" type="slidenum">
              <a:rPr lang="en-US" smtClean="0"/>
              <a:t>4</a:t>
            </a:fld>
            <a:endParaRPr lang="en-US"/>
          </a:p>
        </p:txBody>
      </p:sp>
    </p:spTree>
    <p:extLst>
      <p:ext uri="{BB962C8B-B14F-4D97-AF65-F5344CB8AC3E}">
        <p14:creationId xmlns:p14="http://schemas.microsoft.com/office/powerpoint/2010/main" val="1415879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all do we see here?</a:t>
            </a:r>
          </a:p>
          <a:p>
            <a:endParaRPr lang="en-US" dirty="0"/>
          </a:p>
          <a:p>
            <a:r>
              <a:rPr lang="en-US" dirty="0"/>
              <a:t>Locus name (GAAGDACJ_1), length at the top (1195375bp), date</a:t>
            </a:r>
          </a:p>
          <a:p>
            <a:endParaRPr lang="en-US" dirty="0"/>
          </a:p>
          <a:p>
            <a:r>
              <a:rPr lang="en-US" dirty="0"/>
              <a:t>Features - the genes, </a:t>
            </a:r>
            <a:r>
              <a:rPr lang="en-US" dirty="0" err="1"/>
              <a:t>etc</a:t>
            </a:r>
            <a:r>
              <a:rPr lang="en-US" dirty="0"/>
              <a:t> in the genome</a:t>
            </a:r>
          </a:p>
          <a:p>
            <a:r>
              <a:rPr lang="en-US" dirty="0"/>
              <a:t>     CDS</a:t>
            </a:r>
          </a:p>
          <a:p>
            <a:r>
              <a:rPr lang="en-US" dirty="0"/>
              <a:t>     gene</a:t>
            </a:r>
          </a:p>
          <a:p>
            <a:r>
              <a:rPr lang="en-US" dirty="0"/>
              <a:t>     source</a:t>
            </a:r>
          </a:p>
          <a:p>
            <a:r>
              <a:rPr lang="en-US" dirty="0"/>
              <a:t>     tRNA</a:t>
            </a:r>
          </a:p>
          <a:p>
            <a:r>
              <a:rPr lang="en-US" dirty="0"/>
              <a:t>     </a:t>
            </a:r>
            <a:r>
              <a:rPr lang="en-US" dirty="0" err="1"/>
              <a:t>misc_RNA</a:t>
            </a:r>
            <a:endParaRPr lang="en-US" dirty="0"/>
          </a:p>
          <a:p>
            <a:r>
              <a:rPr lang="en-US" dirty="0"/>
              <a:t>     rRNA</a:t>
            </a:r>
          </a:p>
          <a:p>
            <a:endParaRPr lang="en-US" dirty="0"/>
          </a:p>
          <a:p>
            <a:r>
              <a:rPr lang="en-US" dirty="0"/>
              <a:t>hypothetical genes</a:t>
            </a:r>
          </a:p>
          <a:p>
            <a:r>
              <a:rPr lang="en-US" dirty="0"/>
              <a:t>Salmonella VFs</a:t>
            </a:r>
          </a:p>
        </p:txBody>
      </p:sp>
      <p:sp>
        <p:nvSpPr>
          <p:cNvPr id="4" name="Slide Number Placeholder 3"/>
          <p:cNvSpPr>
            <a:spLocks noGrp="1"/>
          </p:cNvSpPr>
          <p:nvPr>
            <p:ph type="sldNum" sz="quarter" idx="5"/>
          </p:nvPr>
        </p:nvSpPr>
        <p:spPr/>
        <p:txBody>
          <a:bodyPr/>
          <a:lstStyle/>
          <a:p>
            <a:fld id="{290FA8BB-6D02-405B-8306-E50C282F6CCA}" type="slidenum">
              <a:rPr lang="en-US" smtClean="0"/>
              <a:t>41</a:t>
            </a:fld>
            <a:endParaRPr lang="en-US"/>
          </a:p>
        </p:txBody>
      </p:sp>
    </p:spTree>
    <p:extLst>
      <p:ext uri="{BB962C8B-B14F-4D97-AF65-F5344CB8AC3E}">
        <p14:creationId xmlns:p14="http://schemas.microsoft.com/office/powerpoint/2010/main" val="379121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all do we see here?</a:t>
            </a:r>
          </a:p>
          <a:p>
            <a:endParaRPr lang="en-US" dirty="0"/>
          </a:p>
          <a:p>
            <a:r>
              <a:rPr lang="en-US" dirty="0"/>
              <a:t>Locus name (GAAGDACJ_1), length at the top (1195375bp), date</a:t>
            </a:r>
          </a:p>
          <a:p>
            <a:endParaRPr lang="en-US" dirty="0"/>
          </a:p>
          <a:p>
            <a:r>
              <a:rPr lang="en-US" dirty="0"/>
              <a:t>Features - the genes, </a:t>
            </a:r>
            <a:r>
              <a:rPr lang="en-US" dirty="0" err="1"/>
              <a:t>etc</a:t>
            </a:r>
            <a:r>
              <a:rPr lang="en-US" dirty="0"/>
              <a:t> in the genome</a:t>
            </a:r>
          </a:p>
          <a:p>
            <a:r>
              <a:rPr lang="en-US" dirty="0"/>
              <a:t>     CDS</a:t>
            </a:r>
          </a:p>
          <a:p>
            <a:r>
              <a:rPr lang="en-US" dirty="0"/>
              <a:t>     gene</a:t>
            </a:r>
          </a:p>
          <a:p>
            <a:r>
              <a:rPr lang="en-US" dirty="0"/>
              <a:t>     source</a:t>
            </a:r>
          </a:p>
          <a:p>
            <a:r>
              <a:rPr lang="en-US" dirty="0"/>
              <a:t>     tRNA</a:t>
            </a:r>
          </a:p>
          <a:p>
            <a:r>
              <a:rPr lang="en-US" dirty="0"/>
              <a:t>     </a:t>
            </a:r>
            <a:r>
              <a:rPr lang="en-US" dirty="0" err="1"/>
              <a:t>misc_RNA</a:t>
            </a:r>
            <a:endParaRPr lang="en-US" dirty="0"/>
          </a:p>
          <a:p>
            <a:r>
              <a:rPr lang="en-US" dirty="0"/>
              <a:t>     rRNA</a:t>
            </a:r>
          </a:p>
          <a:p>
            <a:endParaRPr lang="en-US" dirty="0"/>
          </a:p>
          <a:p>
            <a:r>
              <a:rPr lang="en-US" dirty="0"/>
              <a:t>hypothetical genes</a:t>
            </a:r>
          </a:p>
          <a:p>
            <a:r>
              <a:rPr lang="en-US" dirty="0"/>
              <a:t>Salmonella VFs</a:t>
            </a:r>
          </a:p>
        </p:txBody>
      </p:sp>
      <p:sp>
        <p:nvSpPr>
          <p:cNvPr id="4" name="Slide Number Placeholder 3"/>
          <p:cNvSpPr>
            <a:spLocks noGrp="1"/>
          </p:cNvSpPr>
          <p:nvPr>
            <p:ph type="sldNum" sz="quarter" idx="5"/>
          </p:nvPr>
        </p:nvSpPr>
        <p:spPr/>
        <p:txBody>
          <a:bodyPr/>
          <a:lstStyle/>
          <a:p>
            <a:fld id="{290FA8BB-6D02-405B-8306-E50C282F6CCA}" type="slidenum">
              <a:rPr lang="en-US" smtClean="0"/>
              <a:t>42</a:t>
            </a:fld>
            <a:endParaRPr lang="en-US"/>
          </a:p>
        </p:txBody>
      </p:sp>
    </p:spTree>
    <p:extLst>
      <p:ext uri="{BB962C8B-B14F-4D97-AF65-F5344CB8AC3E}">
        <p14:creationId xmlns:p14="http://schemas.microsoft.com/office/powerpoint/2010/main" val="12436928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manuscript’s diagram.  What does it look like in IGV?</a:t>
            </a:r>
          </a:p>
        </p:txBody>
      </p:sp>
      <p:sp>
        <p:nvSpPr>
          <p:cNvPr id="4" name="Slide Number Placeholder 3"/>
          <p:cNvSpPr>
            <a:spLocks noGrp="1"/>
          </p:cNvSpPr>
          <p:nvPr>
            <p:ph type="sldNum" sz="quarter" idx="5"/>
          </p:nvPr>
        </p:nvSpPr>
        <p:spPr/>
        <p:txBody>
          <a:bodyPr/>
          <a:lstStyle/>
          <a:p>
            <a:fld id="{290FA8BB-6D02-405B-8306-E50C282F6CCA}" type="slidenum">
              <a:rPr lang="en-US" smtClean="0"/>
              <a:t>44</a:t>
            </a:fld>
            <a:endParaRPr lang="en-US"/>
          </a:p>
        </p:txBody>
      </p:sp>
    </p:spTree>
    <p:extLst>
      <p:ext uri="{BB962C8B-B14F-4D97-AF65-F5344CB8AC3E}">
        <p14:creationId xmlns:p14="http://schemas.microsoft.com/office/powerpoint/2010/main" val="36773798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Might have to switch the region.  I had to switch to GAAGDACJ_3.  Your assembly might be slightly different.</a:t>
            </a:r>
          </a:p>
        </p:txBody>
      </p:sp>
      <p:sp>
        <p:nvSpPr>
          <p:cNvPr id="4" name="Slide Number Placeholder 3"/>
          <p:cNvSpPr>
            <a:spLocks noGrp="1"/>
          </p:cNvSpPr>
          <p:nvPr>
            <p:ph type="sldNum" sz="quarter" idx="5"/>
          </p:nvPr>
        </p:nvSpPr>
        <p:spPr/>
        <p:txBody>
          <a:bodyPr/>
          <a:lstStyle/>
          <a:p>
            <a:fld id="{290FA8BB-6D02-405B-8306-E50C282F6CCA}" type="slidenum">
              <a:rPr lang="en-US" smtClean="0"/>
              <a:t>45</a:t>
            </a:fld>
            <a:endParaRPr lang="en-US"/>
          </a:p>
        </p:txBody>
      </p:sp>
    </p:spTree>
    <p:extLst>
      <p:ext uri="{BB962C8B-B14F-4D97-AF65-F5344CB8AC3E}">
        <p14:creationId xmlns:p14="http://schemas.microsoft.com/office/powerpoint/2010/main" val="1511346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 don’t recognize the genes next to it from that diagram</a:t>
            </a:r>
          </a:p>
        </p:txBody>
      </p:sp>
      <p:sp>
        <p:nvSpPr>
          <p:cNvPr id="4" name="Slide Number Placeholder 3"/>
          <p:cNvSpPr>
            <a:spLocks noGrp="1"/>
          </p:cNvSpPr>
          <p:nvPr>
            <p:ph type="sldNum" sz="quarter" idx="5"/>
          </p:nvPr>
        </p:nvSpPr>
        <p:spPr/>
        <p:txBody>
          <a:bodyPr/>
          <a:lstStyle/>
          <a:p>
            <a:fld id="{290FA8BB-6D02-405B-8306-E50C282F6CCA}" type="slidenum">
              <a:rPr lang="en-US" smtClean="0"/>
              <a:t>46</a:t>
            </a:fld>
            <a:endParaRPr lang="en-US"/>
          </a:p>
        </p:txBody>
      </p:sp>
    </p:spTree>
    <p:extLst>
      <p:ext uri="{BB962C8B-B14F-4D97-AF65-F5344CB8AC3E}">
        <p14:creationId xmlns:p14="http://schemas.microsoft.com/office/powerpoint/2010/main" val="39251816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About 32kb</a:t>
            </a:r>
          </a:p>
        </p:txBody>
      </p:sp>
      <p:sp>
        <p:nvSpPr>
          <p:cNvPr id="4" name="Slide Number Placeholder 3"/>
          <p:cNvSpPr>
            <a:spLocks noGrp="1"/>
          </p:cNvSpPr>
          <p:nvPr>
            <p:ph type="sldNum" sz="quarter" idx="5"/>
          </p:nvPr>
        </p:nvSpPr>
        <p:spPr/>
        <p:txBody>
          <a:bodyPr/>
          <a:lstStyle/>
          <a:p>
            <a:fld id="{290FA8BB-6D02-405B-8306-E50C282F6CCA}" type="slidenum">
              <a:rPr lang="en-US" smtClean="0"/>
              <a:t>48</a:t>
            </a:fld>
            <a:endParaRPr lang="en-US"/>
          </a:p>
        </p:txBody>
      </p:sp>
    </p:spTree>
    <p:extLst>
      <p:ext uri="{BB962C8B-B14F-4D97-AF65-F5344CB8AC3E}">
        <p14:creationId xmlns:p14="http://schemas.microsoft.com/office/powerpoint/2010/main" val="37917972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0FA8BB-6D02-405B-8306-E50C282F6CCA}" type="slidenum">
              <a:rPr lang="en-US" smtClean="0"/>
              <a:t>49</a:t>
            </a:fld>
            <a:endParaRPr lang="en-US"/>
          </a:p>
        </p:txBody>
      </p:sp>
    </p:spTree>
    <p:extLst>
      <p:ext uri="{BB962C8B-B14F-4D97-AF65-F5344CB8AC3E}">
        <p14:creationId xmlns:p14="http://schemas.microsoft.com/office/powerpoint/2010/main" val="13219511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where once the gene known to perform this conversion, when cloned into </a:t>
            </a:r>
            <a:r>
              <a:rPr lang="en-US" i="1" dirty="0"/>
              <a:t>E. coli</a:t>
            </a:r>
            <a:r>
              <a:rPr lang="en-US" dirty="0"/>
              <a:t>, shows the bacteria become blue in color. You should also be able to identify some biosynthetic pathways at the end of this lecture.</a:t>
            </a:r>
          </a:p>
        </p:txBody>
      </p:sp>
      <p:sp>
        <p:nvSpPr>
          <p:cNvPr id="4" name="Slide Number Placeholder 3"/>
          <p:cNvSpPr>
            <a:spLocks noGrp="1"/>
          </p:cNvSpPr>
          <p:nvPr>
            <p:ph type="sldNum" sz="quarter" idx="5"/>
          </p:nvPr>
        </p:nvSpPr>
        <p:spPr/>
        <p:txBody>
          <a:bodyPr/>
          <a:lstStyle/>
          <a:p>
            <a:fld id="{290FA8BB-6D02-405B-8306-E50C282F6CCA}" type="slidenum">
              <a:rPr lang="en-US" smtClean="0"/>
              <a:t>5</a:t>
            </a:fld>
            <a:endParaRPr lang="en-US"/>
          </a:p>
        </p:txBody>
      </p:sp>
    </p:spTree>
    <p:extLst>
      <p:ext uri="{BB962C8B-B14F-4D97-AF65-F5344CB8AC3E}">
        <p14:creationId xmlns:p14="http://schemas.microsoft.com/office/powerpoint/2010/main" val="12841671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terrific website for pathways – </a:t>
            </a:r>
            <a:r>
              <a:rPr lang="en-US" dirty="0" err="1"/>
              <a:t>biocyc</a:t>
            </a:r>
            <a:r>
              <a:rPr lang="en-US" dirty="0"/>
              <a:t>/</a:t>
            </a:r>
            <a:r>
              <a:rPr lang="en-US" dirty="0" err="1"/>
              <a:t>metacyc</a:t>
            </a:r>
            <a:r>
              <a:rPr lang="en-US" dirty="0"/>
              <a:t>. The compound, enzyme, and cofactors you can’t read here, but the point is larger scale pathways that are well-established, can be search from an </a:t>
            </a:r>
            <a:r>
              <a:rPr lang="en-US" b="1" u="sng" dirty="0"/>
              <a:t>annotated</a:t>
            </a:r>
            <a:r>
              <a:rPr lang="en-US" dirty="0"/>
              <a:t> assembly. And yes, TNT/dynamite in army soils can be degraded by bacteria. For me, this has been a lot of time-consuming manual one-by-one work identifying genes often not located nearby each other, so I’d often consider this more of an advanced annotation ability. Degrading plastics and PFAS in drinking water are maybe more relevant recent topics of research.</a:t>
            </a:r>
          </a:p>
        </p:txBody>
      </p:sp>
      <p:sp>
        <p:nvSpPr>
          <p:cNvPr id="4" name="Slide Number Placeholder 3"/>
          <p:cNvSpPr>
            <a:spLocks noGrp="1"/>
          </p:cNvSpPr>
          <p:nvPr>
            <p:ph type="sldNum" sz="quarter" idx="5"/>
          </p:nvPr>
        </p:nvSpPr>
        <p:spPr/>
        <p:txBody>
          <a:bodyPr/>
          <a:lstStyle/>
          <a:p>
            <a:fld id="{290FA8BB-6D02-405B-8306-E50C282F6CCA}" type="slidenum">
              <a:rPr lang="en-US" smtClean="0"/>
              <a:t>6</a:t>
            </a:fld>
            <a:endParaRPr lang="en-US"/>
          </a:p>
        </p:txBody>
      </p:sp>
    </p:spTree>
    <p:extLst>
      <p:ext uri="{BB962C8B-B14F-4D97-AF65-F5344CB8AC3E}">
        <p14:creationId xmlns:p14="http://schemas.microsoft.com/office/powerpoint/2010/main" val="1198774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off on the biology today before going into the computation</a:t>
            </a:r>
          </a:p>
        </p:txBody>
      </p:sp>
      <p:sp>
        <p:nvSpPr>
          <p:cNvPr id="4" name="Slide Number Placeholder 3"/>
          <p:cNvSpPr>
            <a:spLocks noGrp="1"/>
          </p:cNvSpPr>
          <p:nvPr>
            <p:ph type="sldNum" sz="quarter" idx="5"/>
          </p:nvPr>
        </p:nvSpPr>
        <p:spPr/>
        <p:txBody>
          <a:bodyPr/>
          <a:lstStyle/>
          <a:p>
            <a:fld id="{290FA8BB-6D02-405B-8306-E50C282F6CCA}" type="slidenum">
              <a:rPr lang="en-US" smtClean="0"/>
              <a:t>8</a:t>
            </a:fld>
            <a:endParaRPr lang="en-US"/>
          </a:p>
        </p:txBody>
      </p:sp>
    </p:spTree>
    <p:extLst>
      <p:ext uri="{BB962C8B-B14F-4D97-AF65-F5344CB8AC3E}">
        <p14:creationId xmlns:p14="http://schemas.microsoft.com/office/powerpoint/2010/main" val="34651652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very serious, high-consequence bacterium that can cause disease, so much so that most statements on it I’m directly quoting from CDC’s website.</a:t>
            </a:r>
          </a:p>
        </p:txBody>
      </p:sp>
      <p:sp>
        <p:nvSpPr>
          <p:cNvPr id="4" name="Slide Number Placeholder 3"/>
          <p:cNvSpPr>
            <a:spLocks noGrp="1"/>
          </p:cNvSpPr>
          <p:nvPr>
            <p:ph type="sldNum" sz="quarter" idx="5"/>
          </p:nvPr>
        </p:nvSpPr>
        <p:spPr/>
        <p:txBody>
          <a:bodyPr/>
          <a:lstStyle/>
          <a:p>
            <a:fld id="{290FA8BB-6D02-405B-8306-E50C282F6CCA}" type="slidenum">
              <a:rPr lang="en-US" smtClean="0"/>
              <a:t>9</a:t>
            </a:fld>
            <a:endParaRPr lang="en-US"/>
          </a:p>
        </p:txBody>
      </p:sp>
    </p:spTree>
    <p:extLst>
      <p:ext uri="{BB962C8B-B14F-4D97-AF65-F5344CB8AC3E}">
        <p14:creationId xmlns:p14="http://schemas.microsoft.com/office/powerpoint/2010/main" val="1684058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https://www.frontiersin.org/articles/10.3389/fcimb.2019.00270/full</a:t>
            </a:r>
          </a:p>
          <a:p>
            <a:endParaRPr lang="en-US" dirty="0"/>
          </a:p>
          <a:p>
            <a:r>
              <a:rPr lang="en-US" dirty="0"/>
              <a:t>https://phil.cdc.gov/Details.aspx?pid=26156</a:t>
            </a:r>
          </a:p>
          <a:p>
            <a:endParaRPr lang="en-US" dirty="0"/>
          </a:p>
          <a:p>
            <a:r>
              <a:rPr lang="en-US" dirty="0"/>
              <a:t>This is my friend and colleague Peyton sequencing a genome in the lab</a:t>
            </a:r>
          </a:p>
        </p:txBody>
      </p:sp>
      <p:sp>
        <p:nvSpPr>
          <p:cNvPr id="4" name="Slide Number Placeholder 3"/>
          <p:cNvSpPr>
            <a:spLocks noGrp="1"/>
          </p:cNvSpPr>
          <p:nvPr>
            <p:ph type="sldNum" sz="quarter" idx="5"/>
          </p:nvPr>
        </p:nvSpPr>
        <p:spPr/>
        <p:txBody>
          <a:bodyPr/>
          <a:lstStyle/>
          <a:p>
            <a:fld id="{290FA8BB-6D02-405B-8306-E50C282F6CCA}" type="slidenum">
              <a:rPr lang="en-US" smtClean="0"/>
              <a:t>10</a:t>
            </a:fld>
            <a:endParaRPr lang="en-US"/>
          </a:p>
        </p:txBody>
      </p:sp>
    </p:spTree>
    <p:extLst>
      <p:ext uri="{BB962C8B-B14F-4D97-AF65-F5344CB8AC3E}">
        <p14:creationId xmlns:p14="http://schemas.microsoft.com/office/powerpoint/2010/main" val="2467309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off on the biology today before going into the computation</a:t>
            </a:r>
          </a:p>
        </p:txBody>
      </p:sp>
      <p:sp>
        <p:nvSpPr>
          <p:cNvPr id="4" name="Slide Number Placeholder 3"/>
          <p:cNvSpPr>
            <a:spLocks noGrp="1"/>
          </p:cNvSpPr>
          <p:nvPr>
            <p:ph type="sldNum" sz="quarter" idx="5"/>
          </p:nvPr>
        </p:nvSpPr>
        <p:spPr/>
        <p:txBody>
          <a:bodyPr/>
          <a:lstStyle/>
          <a:p>
            <a:fld id="{290FA8BB-6D02-405B-8306-E50C282F6CCA}" type="slidenum">
              <a:rPr lang="en-US" smtClean="0"/>
              <a:t>11</a:t>
            </a:fld>
            <a:endParaRPr lang="en-US"/>
          </a:p>
        </p:txBody>
      </p:sp>
    </p:spTree>
    <p:extLst>
      <p:ext uri="{BB962C8B-B14F-4D97-AF65-F5344CB8AC3E}">
        <p14:creationId xmlns:p14="http://schemas.microsoft.com/office/powerpoint/2010/main" val="108858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03E24-0FCB-4D04-99F0-EB223F51253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B4A315-A795-4F8D-88F2-2AE89B78EB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5770BD5-DF90-43B3-9897-F5D3A7833F63}"/>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5" name="Footer Placeholder 4">
            <a:extLst>
              <a:ext uri="{FF2B5EF4-FFF2-40B4-BE49-F238E27FC236}">
                <a16:creationId xmlns:a16="http://schemas.microsoft.com/office/drawing/2014/main" id="{581AABA9-A080-4F1F-9E55-125FA4AD9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C1D307-A27F-4797-9A4C-9B0DF62CA587}"/>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1465058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1AF3-9FBB-44DE-A74C-01B45E2673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CB7CB8-D77A-47B4-8B60-7D718AD50B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8ED9BE-48CB-44F7-A7EA-E184E60C6F4D}"/>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5" name="Footer Placeholder 4">
            <a:extLst>
              <a:ext uri="{FF2B5EF4-FFF2-40B4-BE49-F238E27FC236}">
                <a16:creationId xmlns:a16="http://schemas.microsoft.com/office/drawing/2014/main" id="{828E7761-91B3-44E7-BA71-460B1BC46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08C780-D7BF-46BD-A17E-9207BF83B40D}"/>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4707670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08BA1CF-417C-4811-A7F9-8C6A43A962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A3DB53B-8302-494C-9809-7B59919DC2F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1A6385-5CF2-4E9C-B8D5-D2447B020BCE}"/>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5" name="Footer Placeholder 4">
            <a:extLst>
              <a:ext uri="{FF2B5EF4-FFF2-40B4-BE49-F238E27FC236}">
                <a16:creationId xmlns:a16="http://schemas.microsoft.com/office/drawing/2014/main" id="{2E704819-13D4-42DF-A7E7-7FF516E6D8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C1B55B-B919-4029-A847-66262703BD6E}"/>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10154613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811F8-D177-4651-9D60-5120EB088B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4D311D2-EC3C-40AF-86D2-EB3ED611FD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22ACB-DC16-4D9C-BD4A-29467FEC4C67}"/>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5" name="Footer Placeholder 4">
            <a:extLst>
              <a:ext uri="{FF2B5EF4-FFF2-40B4-BE49-F238E27FC236}">
                <a16:creationId xmlns:a16="http://schemas.microsoft.com/office/drawing/2014/main" id="{942CE97C-52F8-46E0-B483-CDC021BA2F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0012E4-5A1D-4138-97DC-287ABB8692C2}"/>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20493212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CF1EE-7029-4328-A0DD-BA430D50EC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A376A97-0AD2-409F-904E-377774F551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93A4EBB-ACB9-475E-9DCB-62B485A4862D}"/>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5" name="Footer Placeholder 4">
            <a:extLst>
              <a:ext uri="{FF2B5EF4-FFF2-40B4-BE49-F238E27FC236}">
                <a16:creationId xmlns:a16="http://schemas.microsoft.com/office/drawing/2014/main" id="{D5438D5B-D6DE-4802-ADDF-B85B0F3F69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007B65-BFE5-4CE2-BC66-EAD4639FD8AE}"/>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30338118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03C0C-72C9-42DE-9B6F-9CF7F89806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9ADCC9-0358-464B-9E33-025F6B5E9AD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B48EC28-6E6A-4440-8F11-D7A0379F3D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2CB8F8E-D9DA-4072-869E-E696E06551A1}"/>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6" name="Footer Placeholder 5">
            <a:extLst>
              <a:ext uri="{FF2B5EF4-FFF2-40B4-BE49-F238E27FC236}">
                <a16:creationId xmlns:a16="http://schemas.microsoft.com/office/drawing/2014/main" id="{DA6A5A90-9FE9-40E0-86BD-63A3E113414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71D838-5F11-49DC-A38D-876B3C19F1E0}"/>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34682721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420F7-97CA-463B-A938-47E88D87E3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14B3F7-DA5D-4FE5-AD92-E869AEF638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5C61C01-0CA9-4D4C-BE27-7CA3BA6DB5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541F14E-F698-44FC-829C-F587758AB3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C9F9182-8972-4F41-810D-7C100F45BE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3898D6-A9E7-4ABC-98C7-7DEAB9CE1172}"/>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8" name="Footer Placeholder 7">
            <a:extLst>
              <a:ext uri="{FF2B5EF4-FFF2-40B4-BE49-F238E27FC236}">
                <a16:creationId xmlns:a16="http://schemas.microsoft.com/office/drawing/2014/main" id="{28874EF6-BFB5-46E5-B90A-D5655770205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BC23914-AC71-4CCE-AB2D-0FAFC2BD674E}"/>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3990396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42C8F-FCE3-4059-893C-A2601A5343E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5CDA9C7-5759-48A9-B935-0B7C74F66AEF}"/>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4" name="Footer Placeholder 3">
            <a:extLst>
              <a:ext uri="{FF2B5EF4-FFF2-40B4-BE49-F238E27FC236}">
                <a16:creationId xmlns:a16="http://schemas.microsoft.com/office/drawing/2014/main" id="{71FE04BE-463A-4662-93F2-38DE4103DA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CD6E2C-EB61-402F-88A8-599B8AA5DD81}"/>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5164460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BB317E-99EC-4822-8C59-B5F222B44870}"/>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3" name="Footer Placeholder 2">
            <a:extLst>
              <a:ext uri="{FF2B5EF4-FFF2-40B4-BE49-F238E27FC236}">
                <a16:creationId xmlns:a16="http://schemas.microsoft.com/office/drawing/2014/main" id="{0423F3B4-7854-4F7F-B34B-F2002047DE9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A3455F-9C92-4B32-A01D-82D1770C6E6F}"/>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14816171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BF92B-3AA9-4250-9F31-F286F6B1A4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8BD569-86E3-453C-927F-F89CEE157FB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061C484-8E88-4598-84EA-88442C69A3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33A886-6CFD-40DC-8D9E-FB6A3F1FEE93}"/>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6" name="Footer Placeholder 5">
            <a:extLst>
              <a:ext uri="{FF2B5EF4-FFF2-40B4-BE49-F238E27FC236}">
                <a16:creationId xmlns:a16="http://schemas.microsoft.com/office/drawing/2014/main" id="{F920BFE5-DE67-4D27-A9C5-57CF381568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0337C05-AF1E-4678-BEF0-858C23D88F36}"/>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286534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56B09-AD65-4A54-949F-1C085EC1968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40DC08-7AFF-4C1C-ADAC-7D9A7433287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B5AE96-36FA-46BD-97FB-B68C0BE12DC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BB39B0-0215-46A2-ACAF-2270FFF206BB}"/>
              </a:ext>
            </a:extLst>
          </p:cNvPr>
          <p:cNvSpPr>
            <a:spLocks noGrp="1"/>
          </p:cNvSpPr>
          <p:nvPr>
            <p:ph type="dt" sz="half" idx="10"/>
          </p:nvPr>
        </p:nvSpPr>
        <p:spPr/>
        <p:txBody>
          <a:bodyPr/>
          <a:lstStyle/>
          <a:p>
            <a:fld id="{98DAF1FF-6CBA-4572-8E24-374B98E1B28D}" type="datetimeFigureOut">
              <a:rPr lang="en-US" smtClean="0"/>
              <a:t>3/5/2025</a:t>
            </a:fld>
            <a:endParaRPr lang="en-US"/>
          </a:p>
        </p:txBody>
      </p:sp>
      <p:sp>
        <p:nvSpPr>
          <p:cNvPr id="6" name="Footer Placeholder 5">
            <a:extLst>
              <a:ext uri="{FF2B5EF4-FFF2-40B4-BE49-F238E27FC236}">
                <a16:creationId xmlns:a16="http://schemas.microsoft.com/office/drawing/2014/main" id="{24B67EA8-FE8F-4CD2-BAC5-748310E1E9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018A63-E311-4475-BB10-0CF45C31B7B3}"/>
              </a:ext>
            </a:extLst>
          </p:cNvPr>
          <p:cNvSpPr>
            <a:spLocks noGrp="1"/>
          </p:cNvSpPr>
          <p:nvPr>
            <p:ph type="sldNum" sz="quarter" idx="12"/>
          </p:nvPr>
        </p:nvSpPr>
        <p:spPr/>
        <p:txBody>
          <a:bodyPr/>
          <a:lstStyle/>
          <a:p>
            <a:fld id="{6B8B9884-0C6F-46BE-B895-8766B51506C3}" type="slidenum">
              <a:rPr lang="en-US" smtClean="0"/>
              <a:t>‹#›</a:t>
            </a:fld>
            <a:endParaRPr lang="en-US"/>
          </a:p>
        </p:txBody>
      </p:sp>
    </p:spTree>
    <p:extLst>
      <p:ext uri="{BB962C8B-B14F-4D97-AF65-F5344CB8AC3E}">
        <p14:creationId xmlns:p14="http://schemas.microsoft.com/office/powerpoint/2010/main" val="20853763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61DEC31-8DCD-4ECE-A9F3-7C80E77F24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C354F8-A492-43B3-90D2-D1191099C66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B8EE2C-9384-4FC6-9B11-068565211B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DAF1FF-6CBA-4572-8E24-374B98E1B28D}" type="datetimeFigureOut">
              <a:rPr lang="en-US" smtClean="0"/>
              <a:t>3/5/2025</a:t>
            </a:fld>
            <a:endParaRPr lang="en-US"/>
          </a:p>
        </p:txBody>
      </p:sp>
      <p:sp>
        <p:nvSpPr>
          <p:cNvPr id="5" name="Footer Placeholder 4">
            <a:extLst>
              <a:ext uri="{FF2B5EF4-FFF2-40B4-BE49-F238E27FC236}">
                <a16:creationId xmlns:a16="http://schemas.microsoft.com/office/drawing/2014/main" id="{3DC56488-C9D3-47CC-939E-0E39EDC37BE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6E9505-716C-46ED-BD91-A187AD27E4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8B9884-0C6F-46BE-B895-8766B51506C3}" type="slidenum">
              <a:rPr lang="en-US" smtClean="0"/>
              <a:t>‹#›</a:t>
            </a:fld>
            <a:endParaRPr lang="en-US"/>
          </a:p>
        </p:txBody>
      </p:sp>
    </p:spTree>
    <p:extLst>
      <p:ext uri="{BB962C8B-B14F-4D97-AF65-F5344CB8AC3E}">
        <p14:creationId xmlns:p14="http://schemas.microsoft.com/office/powerpoint/2010/main" val="11071740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691DB-6C59-4DE8-9549-1158951AAF95}"/>
              </a:ext>
            </a:extLst>
          </p:cNvPr>
          <p:cNvSpPr>
            <a:spLocks noGrp="1"/>
          </p:cNvSpPr>
          <p:nvPr>
            <p:ph type="ctrTitle"/>
          </p:nvPr>
        </p:nvSpPr>
        <p:spPr/>
        <p:txBody>
          <a:bodyPr/>
          <a:lstStyle/>
          <a:p>
            <a:r>
              <a:rPr lang="en-US" dirty="0"/>
              <a:t>Genome annotation</a:t>
            </a:r>
          </a:p>
        </p:txBody>
      </p:sp>
      <p:sp>
        <p:nvSpPr>
          <p:cNvPr id="3" name="Subtitle 2">
            <a:extLst>
              <a:ext uri="{FF2B5EF4-FFF2-40B4-BE49-F238E27FC236}">
                <a16:creationId xmlns:a16="http://schemas.microsoft.com/office/drawing/2014/main" id="{8C0114AE-01A3-4798-9D33-EFEB47D16586}"/>
              </a:ext>
            </a:extLst>
          </p:cNvPr>
          <p:cNvSpPr>
            <a:spLocks noGrp="1"/>
          </p:cNvSpPr>
          <p:nvPr>
            <p:ph type="subTitle" idx="1"/>
          </p:nvPr>
        </p:nvSpPr>
        <p:spPr/>
        <p:txBody>
          <a:bodyPr/>
          <a:lstStyle/>
          <a:p>
            <a:r>
              <a:rPr lang="en-US" dirty="0"/>
              <a:t>March 5, 2025</a:t>
            </a:r>
          </a:p>
        </p:txBody>
      </p:sp>
    </p:spTree>
    <p:extLst>
      <p:ext uri="{BB962C8B-B14F-4D97-AF65-F5344CB8AC3E}">
        <p14:creationId xmlns:p14="http://schemas.microsoft.com/office/powerpoint/2010/main" val="2945084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Chart, radar chart&#10;&#10;Description automatically generated">
            <a:extLst>
              <a:ext uri="{FF2B5EF4-FFF2-40B4-BE49-F238E27FC236}">
                <a16:creationId xmlns:a16="http://schemas.microsoft.com/office/drawing/2014/main" id="{90BC7365-678A-39D3-6236-EE4EFDA107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0178" y="1068930"/>
            <a:ext cx="5392886" cy="4684105"/>
          </a:xfrm>
          <a:prstGeom prst="rect">
            <a:avLst/>
          </a:prstGeom>
        </p:spPr>
      </p:pic>
      <p:sp>
        <p:nvSpPr>
          <p:cNvPr id="2" name="Title 1">
            <a:extLst>
              <a:ext uri="{FF2B5EF4-FFF2-40B4-BE49-F238E27FC236}">
                <a16:creationId xmlns:a16="http://schemas.microsoft.com/office/drawing/2014/main" id="{0594B781-8B2A-4BE2-BC65-463330B52CC1}"/>
              </a:ext>
            </a:extLst>
          </p:cNvPr>
          <p:cNvSpPr>
            <a:spLocks noGrp="1"/>
          </p:cNvSpPr>
          <p:nvPr>
            <p:ph type="title"/>
          </p:nvPr>
        </p:nvSpPr>
        <p:spPr/>
        <p:txBody>
          <a:bodyPr/>
          <a:lstStyle/>
          <a:p>
            <a:r>
              <a:rPr lang="en-US" i="1" dirty="0"/>
              <a:t>Bacillus anthracis</a:t>
            </a:r>
            <a:r>
              <a:rPr lang="en-US" dirty="0"/>
              <a:t> genomics</a:t>
            </a:r>
          </a:p>
        </p:txBody>
      </p:sp>
      <p:sp>
        <p:nvSpPr>
          <p:cNvPr id="3" name="Content Placeholder 2">
            <a:extLst>
              <a:ext uri="{FF2B5EF4-FFF2-40B4-BE49-F238E27FC236}">
                <a16:creationId xmlns:a16="http://schemas.microsoft.com/office/drawing/2014/main" id="{86A6C08C-CEC7-4857-99AA-E7FACB2DC22A}"/>
              </a:ext>
            </a:extLst>
          </p:cNvPr>
          <p:cNvSpPr>
            <a:spLocks noGrp="1"/>
          </p:cNvSpPr>
          <p:nvPr>
            <p:ph sz="half" idx="1"/>
          </p:nvPr>
        </p:nvSpPr>
        <p:spPr>
          <a:xfrm>
            <a:off x="838200" y="1825625"/>
            <a:ext cx="4393557" cy="4351338"/>
          </a:xfrm>
        </p:spPr>
        <p:txBody>
          <a:bodyPr>
            <a:normAutofit/>
          </a:bodyPr>
          <a:lstStyle/>
          <a:p>
            <a:r>
              <a:rPr lang="en-US" dirty="0">
                <a:solidFill>
                  <a:srgbClr val="000000"/>
                </a:solidFill>
                <a:latin typeface="Open Sans" panose="020B0606030504020204" pitchFamily="34" charset="0"/>
              </a:rPr>
              <a:t>Gram positive</a:t>
            </a:r>
          </a:p>
          <a:p>
            <a:r>
              <a:rPr lang="en-US" dirty="0">
                <a:solidFill>
                  <a:srgbClr val="000000"/>
                </a:solidFill>
                <a:latin typeface="Open Sans" panose="020B0606030504020204" pitchFamily="34" charset="0"/>
              </a:rPr>
              <a:t>Chromosome is about 5.2 </a:t>
            </a:r>
            <a:r>
              <a:rPr lang="en-US" dirty="0" err="1">
                <a:solidFill>
                  <a:srgbClr val="000000"/>
                </a:solidFill>
                <a:latin typeface="Open Sans" panose="020B0606030504020204" pitchFamily="34" charset="0"/>
              </a:rPr>
              <a:t>Mbp</a:t>
            </a:r>
            <a:endParaRPr lang="en-US" dirty="0">
              <a:solidFill>
                <a:srgbClr val="000000"/>
              </a:solidFill>
              <a:latin typeface="Open Sans" panose="020B0606030504020204" pitchFamily="34" charset="0"/>
            </a:endParaRPr>
          </a:p>
          <a:p>
            <a:r>
              <a:rPr lang="en-US" dirty="0">
                <a:solidFill>
                  <a:srgbClr val="000000"/>
                </a:solidFill>
                <a:latin typeface="Open Sans" panose="020B0606030504020204" pitchFamily="34" charset="0"/>
              </a:rPr>
              <a:t>Carries 2 plasmids that hold genes that cause disease</a:t>
            </a:r>
          </a:p>
          <a:p>
            <a:r>
              <a:rPr lang="en-US" dirty="0"/>
              <a:t>Can have point mutations that code for antimicrobial resistance (AMR)</a:t>
            </a:r>
          </a:p>
        </p:txBody>
      </p:sp>
      <p:sp>
        <p:nvSpPr>
          <p:cNvPr id="8" name="TextBox 7">
            <a:extLst>
              <a:ext uri="{FF2B5EF4-FFF2-40B4-BE49-F238E27FC236}">
                <a16:creationId xmlns:a16="http://schemas.microsoft.com/office/drawing/2014/main" id="{051394C6-04E5-2448-F021-B6C149CC77E1}"/>
              </a:ext>
            </a:extLst>
          </p:cNvPr>
          <p:cNvSpPr txBox="1"/>
          <p:nvPr/>
        </p:nvSpPr>
        <p:spPr>
          <a:xfrm>
            <a:off x="6224831" y="5688449"/>
            <a:ext cx="5497807" cy="1169551"/>
          </a:xfrm>
          <a:prstGeom prst="rect">
            <a:avLst/>
          </a:prstGeom>
          <a:noFill/>
        </p:spPr>
        <p:txBody>
          <a:bodyPr wrap="square">
            <a:spAutoFit/>
          </a:bodyPr>
          <a:lstStyle/>
          <a:p>
            <a:r>
              <a:rPr lang="en-US" sz="1400" dirty="0"/>
              <a:t>https://www.nature.com/scitable/content/circular-representation-of-the-b-anthracis-chromosome-38550/</a:t>
            </a:r>
            <a:br>
              <a:rPr lang="en-US" sz="1400" dirty="0"/>
            </a:br>
            <a:br>
              <a:rPr lang="en-US" sz="1400" dirty="0"/>
            </a:br>
            <a:r>
              <a:rPr lang="en-US" sz="1400" dirty="0"/>
              <a:t>https://www.researchgate.net/figure/The-two-plasmids-pXO1-1816kb-and-pXO2-962kb-required-for-a-fully-pathogenic-B_fig3_309693208</a:t>
            </a:r>
          </a:p>
        </p:txBody>
      </p:sp>
      <p:pic>
        <p:nvPicPr>
          <p:cNvPr id="9" name="Content Placeholder 8" descr="Diagram&#10;&#10;Description automatically generated">
            <a:extLst>
              <a:ext uri="{FF2B5EF4-FFF2-40B4-BE49-F238E27FC236}">
                <a16:creationId xmlns:a16="http://schemas.microsoft.com/office/drawing/2014/main" id="{6E49B5E2-4D6F-7B4C-3574-398D025B62B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9321025" y="2330641"/>
            <a:ext cx="2818141" cy="2739422"/>
          </a:xfrm>
        </p:spPr>
      </p:pic>
    </p:spTree>
    <p:extLst>
      <p:ext uri="{BB962C8B-B14F-4D97-AF65-F5344CB8AC3E}">
        <p14:creationId xmlns:p14="http://schemas.microsoft.com/office/powerpoint/2010/main" val="23869397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DDD3-E7E5-4FD0-80C6-8FAB64EB8094}"/>
              </a:ext>
            </a:extLst>
          </p:cNvPr>
          <p:cNvSpPr>
            <a:spLocks noGrp="1"/>
          </p:cNvSpPr>
          <p:nvPr>
            <p:ph type="title"/>
          </p:nvPr>
        </p:nvSpPr>
        <p:spPr/>
        <p:txBody>
          <a:bodyPr/>
          <a:lstStyle/>
          <a:p>
            <a:r>
              <a:rPr lang="en-US" i="1" dirty="0"/>
              <a:t>Salmonella</a:t>
            </a:r>
          </a:p>
        </p:txBody>
      </p:sp>
      <p:sp>
        <p:nvSpPr>
          <p:cNvPr id="3" name="Text Placeholder 2">
            <a:extLst>
              <a:ext uri="{FF2B5EF4-FFF2-40B4-BE49-F238E27FC236}">
                <a16:creationId xmlns:a16="http://schemas.microsoft.com/office/drawing/2014/main" id="{2930DFE0-5C9B-4BBA-88CD-C6607F771D0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8517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6065E4-5719-446B-9385-02D2BA98077B}"/>
              </a:ext>
            </a:extLst>
          </p:cNvPr>
          <p:cNvSpPr>
            <a:spLocks noGrp="1"/>
          </p:cNvSpPr>
          <p:nvPr>
            <p:ph type="title"/>
          </p:nvPr>
        </p:nvSpPr>
        <p:spPr/>
        <p:txBody>
          <a:bodyPr/>
          <a:lstStyle/>
          <a:p>
            <a:r>
              <a:rPr lang="en-US" i="1" dirty="0"/>
              <a:t>Salmonella</a:t>
            </a:r>
          </a:p>
        </p:txBody>
      </p:sp>
      <p:sp>
        <p:nvSpPr>
          <p:cNvPr id="7" name="Content Placeholder 6">
            <a:extLst>
              <a:ext uri="{FF2B5EF4-FFF2-40B4-BE49-F238E27FC236}">
                <a16:creationId xmlns:a16="http://schemas.microsoft.com/office/drawing/2014/main" id="{27BF19FF-1191-44A7-BC99-4D480F479295}"/>
              </a:ext>
            </a:extLst>
          </p:cNvPr>
          <p:cNvSpPr>
            <a:spLocks noGrp="1"/>
          </p:cNvSpPr>
          <p:nvPr>
            <p:ph sz="half" idx="1"/>
          </p:nvPr>
        </p:nvSpPr>
        <p:spPr/>
        <p:txBody>
          <a:bodyPr>
            <a:normAutofit fontScale="92500" lnSpcReduction="20000"/>
          </a:bodyPr>
          <a:lstStyle/>
          <a:p>
            <a:r>
              <a:rPr lang="en-US" i="1" dirty="0"/>
              <a:t>Salmonella</a:t>
            </a:r>
            <a:r>
              <a:rPr lang="en-US" dirty="0"/>
              <a:t> are bacteria that make people sick</a:t>
            </a:r>
          </a:p>
          <a:p>
            <a:r>
              <a:rPr lang="en-US" dirty="0"/>
              <a:t>Typhoid fever or paratyphoid fever, 6 </a:t>
            </a:r>
            <a:r>
              <a:rPr lang="en-US" dirty="0" err="1"/>
              <a:t>hrs</a:t>
            </a:r>
            <a:r>
              <a:rPr lang="en-US" dirty="0"/>
              <a:t> - 7 days after infection</a:t>
            </a:r>
          </a:p>
          <a:p>
            <a:r>
              <a:rPr lang="en-US" dirty="0"/>
              <a:t>Can be treated with antibiotics</a:t>
            </a:r>
          </a:p>
          <a:p>
            <a:r>
              <a:rPr lang="en-US" dirty="0"/>
              <a:t>Per year: 1.35 million illnesses, 26,500 hospitalizations, 420 deaths</a:t>
            </a:r>
          </a:p>
          <a:p>
            <a:r>
              <a:rPr lang="en-US" dirty="0"/>
              <a:t>From food (chicken, sprouts, nut butters, and many others)</a:t>
            </a:r>
          </a:p>
          <a:p>
            <a:r>
              <a:rPr lang="en-US" dirty="0"/>
              <a:t>person to person</a:t>
            </a:r>
          </a:p>
          <a:p>
            <a:r>
              <a:rPr lang="en-US" dirty="0"/>
              <a:t>animal to person</a:t>
            </a:r>
            <a:br>
              <a:rPr lang="en-US" dirty="0"/>
            </a:br>
            <a:endParaRPr lang="en-US" dirty="0"/>
          </a:p>
        </p:txBody>
      </p:sp>
      <p:pic>
        <p:nvPicPr>
          <p:cNvPr id="3074" name="Picture 2">
            <a:extLst>
              <a:ext uri="{FF2B5EF4-FFF2-40B4-BE49-F238E27FC236}">
                <a16:creationId xmlns:a16="http://schemas.microsoft.com/office/drawing/2014/main" id="{9B9E5FF2-48E5-4D09-B4E8-7D74B8320463}"/>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7082020" y="1015396"/>
            <a:ext cx="3361960" cy="4351338"/>
          </a:xfrm>
        </p:spPr>
      </p:pic>
      <p:pic>
        <p:nvPicPr>
          <p:cNvPr id="10" name="Picture 9">
            <a:extLst>
              <a:ext uri="{FF2B5EF4-FFF2-40B4-BE49-F238E27FC236}">
                <a16:creationId xmlns:a16="http://schemas.microsoft.com/office/drawing/2014/main" id="{ABDC24F0-9601-48AD-9D4D-D6678EAF18A4}"/>
              </a:ext>
            </a:extLst>
          </p:cNvPr>
          <p:cNvPicPr>
            <a:picLocks noChangeAspect="1"/>
          </p:cNvPicPr>
          <p:nvPr/>
        </p:nvPicPr>
        <p:blipFill>
          <a:blip r:embed="rId4"/>
          <a:stretch>
            <a:fillRect/>
          </a:stretch>
        </p:blipFill>
        <p:spPr>
          <a:xfrm>
            <a:off x="7439544" y="5366734"/>
            <a:ext cx="4601217" cy="590632"/>
          </a:xfrm>
          <a:prstGeom prst="rect">
            <a:avLst/>
          </a:prstGeom>
        </p:spPr>
      </p:pic>
      <p:sp>
        <p:nvSpPr>
          <p:cNvPr id="3" name="TextBox 2">
            <a:extLst>
              <a:ext uri="{FF2B5EF4-FFF2-40B4-BE49-F238E27FC236}">
                <a16:creationId xmlns:a16="http://schemas.microsoft.com/office/drawing/2014/main" id="{0955D71D-DB89-80C2-B5EC-1F4CE5BAB0D7}"/>
              </a:ext>
            </a:extLst>
          </p:cNvPr>
          <p:cNvSpPr txBox="1"/>
          <p:nvPr/>
        </p:nvSpPr>
        <p:spPr>
          <a:xfrm>
            <a:off x="6831957" y="6176963"/>
            <a:ext cx="4789025" cy="338554"/>
          </a:xfrm>
          <a:prstGeom prst="rect">
            <a:avLst/>
          </a:prstGeom>
          <a:noFill/>
        </p:spPr>
        <p:txBody>
          <a:bodyPr wrap="square">
            <a:spAutoFit/>
          </a:bodyPr>
          <a:lstStyle/>
          <a:p>
            <a:r>
              <a:rPr lang="en-US" sz="1600" dirty="0"/>
              <a:t>https://www.cdc.gov/salmonella/general/index.html</a:t>
            </a:r>
          </a:p>
        </p:txBody>
      </p:sp>
    </p:spTree>
    <p:extLst>
      <p:ext uri="{BB962C8B-B14F-4D97-AF65-F5344CB8AC3E}">
        <p14:creationId xmlns:p14="http://schemas.microsoft.com/office/powerpoint/2010/main" val="8585156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94B781-8B2A-4BE2-BC65-463330B52CC1}"/>
              </a:ext>
            </a:extLst>
          </p:cNvPr>
          <p:cNvSpPr>
            <a:spLocks noGrp="1"/>
          </p:cNvSpPr>
          <p:nvPr>
            <p:ph type="title"/>
          </p:nvPr>
        </p:nvSpPr>
        <p:spPr/>
        <p:txBody>
          <a:bodyPr/>
          <a:lstStyle/>
          <a:p>
            <a:r>
              <a:rPr lang="en-US" i="1" dirty="0"/>
              <a:t>Salmonella enterica</a:t>
            </a:r>
            <a:r>
              <a:rPr lang="en-US" dirty="0"/>
              <a:t> genomics</a:t>
            </a:r>
          </a:p>
        </p:txBody>
      </p:sp>
      <p:sp>
        <p:nvSpPr>
          <p:cNvPr id="3" name="Content Placeholder 2">
            <a:extLst>
              <a:ext uri="{FF2B5EF4-FFF2-40B4-BE49-F238E27FC236}">
                <a16:creationId xmlns:a16="http://schemas.microsoft.com/office/drawing/2014/main" id="{86A6C08C-CEC7-4857-99AA-E7FACB2DC22A}"/>
              </a:ext>
            </a:extLst>
          </p:cNvPr>
          <p:cNvSpPr>
            <a:spLocks noGrp="1"/>
          </p:cNvSpPr>
          <p:nvPr>
            <p:ph sz="half" idx="1"/>
          </p:nvPr>
        </p:nvSpPr>
        <p:spPr/>
        <p:txBody>
          <a:bodyPr>
            <a:normAutofit fontScale="92500" lnSpcReduction="10000"/>
          </a:bodyPr>
          <a:lstStyle/>
          <a:p>
            <a:r>
              <a:rPr lang="en-US" dirty="0">
                <a:solidFill>
                  <a:srgbClr val="000000"/>
                </a:solidFill>
                <a:latin typeface="Open Sans" panose="020B0606030504020204" pitchFamily="34" charset="0"/>
              </a:rPr>
              <a:t>Gram negative</a:t>
            </a:r>
          </a:p>
          <a:p>
            <a:r>
              <a:rPr lang="en-US" dirty="0">
                <a:solidFill>
                  <a:srgbClr val="000000"/>
                </a:solidFill>
                <a:latin typeface="Open Sans" panose="020B0606030504020204" pitchFamily="34" charset="0"/>
              </a:rPr>
              <a:t>Genome is about 4.7 </a:t>
            </a:r>
            <a:r>
              <a:rPr lang="en-US" dirty="0" err="1">
                <a:solidFill>
                  <a:srgbClr val="000000"/>
                </a:solidFill>
                <a:latin typeface="Open Sans" panose="020B0606030504020204" pitchFamily="34" charset="0"/>
              </a:rPr>
              <a:t>Mbp</a:t>
            </a:r>
            <a:endParaRPr lang="en-US" dirty="0">
              <a:solidFill>
                <a:srgbClr val="000000"/>
              </a:solidFill>
              <a:latin typeface="Open Sans" panose="020B0606030504020204" pitchFamily="34" charset="0"/>
            </a:endParaRPr>
          </a:p>
          <a:p>
            <a:r>
              <a:rPr lang="en-US" dirty="0">
                <a:solidFill>
                  <a:srgbClr val="000000"/>
                </a:solidFill>
                <a:latin typeface="Open Sans" panose="020B0606030504020204" pitchFamily="34" charset="0"/>
              </a:rPr>
              <a:t>Contains several </a:t>
            </a:r>
            <a:r>
              <a:rPr lang="en-US" i="1" dirty="0">
                <a:solidFill>
                  <a:srgbClr val="000000"/>
                </a:solidFill>
                <a:latin typeface="Open Sans" panose="020B0606030504020204" pitchFamily="34" charset="0"/>
              </a:rPr>
              <a:t>Salmonella </a:t>
            </a:r>
            <a:r>
              <a:rPr lang="en-US" dirty="0">
                <a:solidFill>
                  <a:srgbClr val="000000"/>
                </a:solidFill>
                <a:latin typeface="Open Sans" panose="020B0606030504020204" pitchFamily="34" charset="0"/>
              </a:rPr>
              <a:t>Pathogenicity Islands (SPIs)</a:t>
            </a:r>
          </a:p>
          <a:p>
            <a:r>
              <a:rPr lang="en-US" dirty="0">
                <a:solidFill>
                  <a:srgbClr val="000000"/>
                </a:solidFill>
                <a:latin typeface="Open Sans" panose="020B0606030504020204" pitchFamily="34" charset="0"/>
              </a:rPr>
              <a:t>SPIs are gene clusters that cause infection and/or disease</a:t>
            </a:r>
          </a:p>
          <a:p>
            <a:r>
              <a:rPr lang="en-US" dirty="0"/>
              <a:t>Can have genes that code for antimicrobial resistance (AMR)</a:t>
            </a:r>
          </a:p>
          <a:p>
            <a:r>
              <a:rPr lang="en-US" dirty="0"/>
              <a:t>10+ subspecies</a:t>
            </a:r>
          </a:p>
          <a:p>
            <a:r>
              <a:rPr lang="en-US" dirty="0"/>
              <a:t>2000+ serotypes (serovars)</a:t>
            </a:r>
          </a:p>
        </p:txBody>
      </p:sp>
      <p:pic>
        <p:nvPicPr>
          <p:cNvPr id="6" name="Content Placeholder 5" descr="Chart, sunburst chart&#10;&#10;Description automatically generated">
            <a:extLst>
              <a:ext uri="{FF2B5EF4-FFF2-40B4-BE49-F238E27FC236}">
                <a16:creationId xmlns:a16="http://schemas.microsoft.com/office/drawing/2014/main" id="{77D2B660-71EB-E31C-A198-D6849D646A5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457881" y="1318688"/>
            <a:ext cx="5212128" cy="4786472"/>
          </a:xfrm>
        </p:spPr>
      </p:pic>
      <p:sp>
        <p:nvSpPr>
          <p:cNvPr id="8" name="TextBox 7">
            <a:extLst>
              <a:ext uri="{FF2B5EF4-FFF2-40B4-BE49-F238E27FC236}">
                <a16:creationId xmlns:a16="http://schemas.microsoft.com/office/drawing/2014/main" id="{051394C6-04E5-2448-F021-B6C149CC77E1}"/>
              </a:ext>
            </a:extLst>
          </p:cNvPr>
          <p:cNvSpPr txBox="1"/>
          <p:nvPr/>
        </p:nvSpPr>
        <p:spPr>
          <a:xfrm>
            <a:off x="6368973" y="6003872"/>
            <a:ext cx="5497807" cy="369332"/>
          </a:xfrm>
          <a:prstGeom prst="rect">
            <a:avLst/>
          </a:prstGeom>
          <a:noFill/>
        </p:spPr>
        <p:txBody>
          <a:bodyPr wrap="square">
            <a:spAutoFit/>
          </a:bodyPr>
          <a:lstStyle/>
          <a:p>
            <a:r>
              <a:rPr lang="en-US" dirty="0"/>
              <a:t>https://www.nature.com/articles/35101607/figures/1</a:t>
            </a:r>
          </a:p>
        </p:txBody>
      </p:sp>
    </p:spTree>
    <p:extLst>
      <p:ext uri="{BB962C8B-B14F-4D97-AF65-F5344CB8AC3E}">
        <p14:creationId xmlns:p14="http://schemas.microsoft.com/office/powerpoint/2010/main" val="4818581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10C19665-9284-4E80-B3DE-22FD39A2DCF5}"/>
              </a:ext>
            </a:extLst>
          </p:cNvPr>
          <p:cNvPicPr>
            <a:picLocks noGrp="1" noChangeAspect="1"/>
          </p:cNvPicPr>
          <p:nvPr>
            <p:ph sz="half" idx="2"/>
          </p:nvPr>
        </p:nvPicPr>
        <p:blipFill>
          <a:blip r:embed="rId3"/>
          <a:stretch>
            <a:fillRect/>
          </a:stretch>
        </p:blipFill>
        <p:spPr>
          <a:xfrm>
            <a:off x="2885214" y="2665947"/>
            <a:ext cx="8468586" cy="3707004"/>
          </a:xfrm>
        </p:spPr>
      </p:pic>
      <p:sp>
        <p:nvSpPr>
          <p:cNvPr id="2" name="Title 1">
            <a:extLst>
              <a:ext uri="{FF2B5EF4-FFF2-40B4-BE49-F238E27FC236}">
                <a16:creationId xmlns:a16="http://schemas.microsoft.com/office/drawing/2014/main" id="{6EDA616F-AD2D-4D8C-9DBC-AEC14EE58CE7}"/>
              </a:ext>
            </a:extLst>
          </p:cNvPr>
          <p:cNvSpPr>
            <a:spLocks noGrp="1"/>
          </p:cNvSpPr>
          <p:nvPr>
            <p:ph type="title"/>
          </p:nvPr>
        </p:nvSpPr>
        <p:spPr/>
        <p:txBody>
          <a:bodyPr/>
          <a:lstStyle/>
          <a:p>
            <a:r>
              <a:rPr lang="en-US" dirty="0"/>
              <a:t>SPI-1 gene cluster</a:t>
            </a:r>
          </a:p>
        </p:txBody>
      </p:sp>
      <p:sp>
        <p:nvSpPr>
          <p:cNvPr id="3" name="Content Placeholder 2">
            <a:extLst>
              <a:ext uri="{FF2B5EF4-FFF2-40B4-BE49-F238E27FC236}">
                <a16:creationId xmlns:a16="http://schemas.microsoft.com/office/drawing/2014/main" id="{5A709A7A-5C4A-4562-A8DB-E53A3CAE8236}"/>
              </a:ext>
            </a:extLst>
          </p:cNvPr>
          <p:cNvSpPr>
            <a:spLocks noGrp="1"/>
          </p:cNvSpPr>
          <p:nvPr>
            <p:ph sz="half" idx="1"/>
          </p:nvPr>
        </p:nvSpPr>
        <p:spPr>
          <a:xfrm>
            <a:off x="838199" y="1825625"/>
            <a:ext cx="5479687" cy="4351338"/>
          </a:xfrm>
        </p:spPr>
        <p:txBody>
          <a:bodyPr/>
          <a:lstStyle/>
          <a:p>
            <a:r>
              <a:rPr lang="en-US" dirty="0"/>
              <a:t>Gene cluster of 40 kb region</a:t>
            </a:r>
          </a:p>
          <a:p>
            <a:r>
              <a:rPr lang="en-US" dirty="0"/>
              <a:t>Genes are colored by function</a:t>
            </a:r>
          </a:p>
          <a:p>
            <a:r>
              <a:rPr lang="en-US" dirty="0"/>
              <a:t>How large is this particular SPI-1?</a:t>
            </a:r>
          </a:p>
          <a:p>
            <a:endParaRPr lang="en-US" dirty="0"/>
          </a:p>
        </p:txBody>
      </p:sp>
      <p:sp>
        <p:nvSpPr>
          <p:cNvPr id="18" name="TextBox 17">
            <a:extLst>
              <a:ext uri="{FF2B5EF4-FFF2-40B4-BE49-F238E27FC236}">
                <a16:creationId xmlns:a16="http://schemas.microsoft.com/office/drawing/2014/main" id="{17D76F12-7CE9-4CE1-A26C-3974B4DD2F2D}"/>
              </a:ext>
            </a:extLst>
          </p:cNvPr>
          <p:cNvSpPr txBox="1"/>
          <p:nvPr/>
        </p:nvSpPr>
        <p:spPr>
          <a:xfrm>
            <a:off x="6019800" y="5292546"/>
            <a:ext cx="6098240" cy="369332"/>
          </a:xfrm>
          <a:prstGeom prst="rect">
            <a:avLst/>
          </a:prstGeom>
          <a:noFill/>
        </p:spPr>
        <p:txBody>
          <a:bodyPr wrap="square">
            <a:spAutoFit/>
          </a:bodyPr>
          <a:lstStyle/>
          <a:p>
            <a:endParaRPr lang="en-US" dirty="0"/>
          </a:p>
        </p:txBody>
      </p:sp>
      <p:pic>
        <p:nvPicPr>
          <p:cNvPr id="19" name="Content Placeholder 9">
            <a:extLst>
              <a:ext uri="{FF2B5EF4-FFF2-40B4-BE49-F238E27FC236}">
                <a16:creationId xmlns:a16="http://schemas.microsoft.com/office/drawing/2014/main" id="{84B20162-A3D5-481D-B4CC-DDE3923E2F55}"/>
              </a:ext>
            </a:extLst>
          </p:cNvPr>
          <p:cNvPicPr>
            <a:picLocks noChangeAspect="1"/>
          </p:cNvPicPr>
          <p:nvPr/>
        </p:nvPicPr>
        <p:blipFill rotWithShape="1">
          <a:blip r:embed="rId3"/>
          <a:srcRect l="89573" t="52294" b="37743"/>
          <a:stretch/>
        </p:blipFill>
        <p:spPr>
          <a:xfrm>
            <a:off x="9776011" y="4606855"/>
            <a:ext cx="883024" cy="369333"/>
          </a:xfrm>
          <a:prstGeom prst="rect">
            <a:avLst/>
          </a:prstGeom>
        </p:spPr>
      </p:pic>
      <p:pic>
        <p:nvPicPr>
          <p:cNvPr id="20" name="Content Placeholder 9">
            <a:extLst>
              <a:ext uri="{FF2B5EF4-FFF2-40B4-BE49-F238E27FC236}">
                <a16:creationId xmlns:a16="http://schemas.microsoft.com/office/drawing/2014/main" id="{046F841B-E429-41DF-B30C-7E06871D5CDC}"/>
              </a:ext>
            </a:extLst>
          </p:cNvPr>
          <p:cNvPicPr>
            <a:picLocks noChangeAspect="1"/>
          </p:cNvPicPr>
          <p:nvPr/>
        </p:nvPicPr>
        <p:blipFill rotWithShape="1">
          <a:blip r:embed="rId3"/>
          <a:srcRect l="89573" t="52294" b="37743"/>
          <a:stretch/>
        </p:blipFill>
        <p:spPr>
          <a:xfrm>
            <a:off x="9052112" y="4606855"/>
            <a:ext cx="883024" cy="369333"/>
          </a:xfrm>
          <a:prstGeom prst="rect">
            <a:avLst/>
          </a:prstGeom>
        </p:spPr>
      </p:pic>
      <p:pic>
        <p:nvPicPr>
          <p:cNvPr id="21" name="Content Placeholder 9">
            <a:extLst>
              <a:ext uri="{FF2B5EF4-FFF2-40B4-BE49-F238E27FC236}">
                <a16:creationId xmlns:a16="http://schemas.microsoft.com/office/drawing/2014/main" id="{7D87FA87-09B9-4E72-B3BB-500572493120}"/>
              </a:ext>
            </a:extLst>
          </p:cNvPr>
          <p:cNvPicPr>
            <a:picLocks noChangeAspect="1"/>
          </p:cNvPicPr>
          <p:nvPr/>
        </p:nvPicPr>
        <p:blipFill rotWithShape="1">
          <a:blip r:embed="rId3"/>
          <a:srcRect l="89573" t="52294" b="37743"/>
          <a:stretch/>
        </p:blipFill>
        <p:spPr>
          <a:xfrm>
            <a:off x="8449241" y="4606855"/>
            <a:ext cx="883024" cy="369333"/>
          </a:xfrm>
          <a:prstGeom prst="rect">
            <a:avLst/>
          </a:prstGeom>
        </p:spPr>
      </p:pic>
      <p:pic>
        <p:nvPicPr>
          <p:cNvPr id="22" name="Content Placeholder 9">
            <a:extLst>
              <a:ext uri="{FF2B5EF4-FFF2-40B4-BE49-F238E27FC236}">
                <a16:creationId xmlns:a16="http://schemas.microsoft.com/office/drawing/2014/main" id="{D9837DA9-159B-4AB4-903E-DC626466A291}"/>
              </a:ext>
            </a:extLst>
          </p:cNvPr>
          <p:cNvPicPr>
            <a:picLocks noChangeAspect="1"/>
          </p:cNvPicPr>
          <p:nvPr/>
        </p:nvPicPr>
        <p:blipFill rotWithShape="1">
          <a:blip r:embed="rId3"/>
          <a:srcRect l="89573" t="52294" b="37743"/>
          <a:stretch/>
        </p:blipFill>
        <p:spPr>
          <a:xfrm>
            <a:off x="7725342" y="4606855"/>
            <a:ext cx="883024" cy="369333"/>
          </a:xfrm>
          <a:prstGeom prst="rect">
            <a:avLst/>
          </a:prstGeom>
        </p:spPr>
      </p:pic>
      <p:pic>
        <p:nvPicPr>
          <p:cNvPr id="23" name="Content Placeholder 9">
            <a:extLst>
              <a:ext uri="{FF2B5EF4-FFF2-40B4-BE49-F238E27FC236}">
                <a16:creationId xmlns:a16="http://schemas.microsoft.com/office/drawing/2014/main" id="{1184F298-B466-43AE-8AC4-70D7DA697927}"/>
              </a:ext>
            </a:extLst>
          </p:cNvPr>
          <p:cNvPicPr>
            <a:picLocks noChangeAspect="1"/>
          </p:cNvPicPr>
          <p:nvPr/>
        </p:nvPicPr>
        <p:blipFill rotWithShape="1">
          <a:blip r:embed="rId3"/>
          <a:srcRect l="89573" t="52294" b="37743"/>
          <a:stretch/>
        </p:blipFill>
        <p:spPr>
          <a:xfrm>
            <a:off x="7041786" y="4606855"/>
            <a:ext cx="883024" cy="369333"/>
          </a:xfrm>
          <a:prstGeom prst="rect">
            <a:avLst/>
          </a:prstGeom>
        </p:spPr>
      </p:pic>
      <p:pic>
        <p:nvPicPr>
          <p:cNvPr id="24" name="Content Placeholder 9">
            <a:extLst>
              <a:ext uri="{FF2B5EF4-FFF2-40B4-BE49-F238E27FC236}">
                <a16:creationId xmlns:a16="http://schemas.microsoft.com/office/drawing/2014/main" id="{A6D26F84-7E78-4F12-B850-7DF9B5A419FC}"/>
              </a:ext>
            </a:extLst>
          </p:cNvPr>
          <p:cNvPicPr>
            <a:picLocks noChangeAspect="1"/>
          </p:cNvPicPr>
          <p:nvPr/>
        </p:nvPicPr>
        <p:blipFill rotWithShape="1">
          <a:blip r:embed="rId3"/>
          <a:srcRect l="89573" t="52294" b="37743"/>
          <a:stretch/>
        </p:blipFill>
        <p:spPr>
          <a:xfrm>
            <a:off x="6304440" y="4606855"/>
            <a:ext cx="883024" cy="369333"/>
          </a:xfrm>
          <a:prstGeom prst="rect">
            <a:avLst/>
          </a:prstGeom>
        </p:spPr>
      </p:pic>
      <p:pic>
        <p:nvPicPr>
          <p:cNvPr id="25" name="Content Placeholder 9">
            <a:extLst>
              <a:ext uri="{FF2B5EF4-FFF2-40B4-BE49-F238E27FC236}">
                <a16:creationId xmlns:a16="http://schemas.microsoft.com/office/drawing/2014/main" id="{C38632B2-AD7E-492A-AFBC-D63AD1689C5B}"/>
              </a:ext>
            </a:extLst>
          </p:cNvPr>
          <p:cNvPicPr>
            <a:picLocks noChangeAspect="1"/>
          </p:cNvPicPr>
          <p:nvPr/>
        </p:nvPicPr>
        <p:blipFill rotWithShape="1">
          <a:blip r:embed="rId3"/>
          <a:srcRect l="89573" t="52294" b="37743"/>
          <a:stretch/>
        </p:blipFill>
        <p:spPr>
          <a:xfrm>
            <a:off x="5591734" y="4597176"/>
            <a:ext cx="883024" cy="369333"/>
          </a:xfrm>
          <a:prstGeom prst="rect">
            <a:avLst/>
          </a:prstGeom>
        </p:spPr>
      </p:pic>
      <p:pic>
        <p:nvPicPr>
          <p:cNvPr id="26" name="Content Placeholder 9">
            <a:extLst>
              <a:ext uri="{FF2B5EF4-FFF2-40B4-BE49-F238E27FC236}">
                <a16:creationId xmlns:a16="http://schemas.microsoft.com/office/drawing/2014/main" id="{DC3444DB-5A7C-49E0-BB90-5344D60F59B1}"/>
              </a:ext>
            </a:extLst>
          </p:cNvPr>
          <p:cNvPicPr>
            <a:picLocks noChangeAspect="1"/>
          </p:cNvPicPr>
          <p:nvPr/>
        </p:nvPicPr>
        <p:blipFill rotWithShape="1">
          <a:blip r:embed="rId3"/>
          <a:srcRect l="89573" t="52294" b="37743"/>
          <a:stretch/>
        </p:blipFill>
        <p:spPr>
          <a:xfrm>
            <a:off x="4867835" y="4597176"/>
            <a:ext cx="883024" cy="369333"/>
          </a:xfrm>
          <a:prstGeom prst="rect">
            <a:avLst/>
          </a:prstGeom>
        </p:spPr>
      </p:pic>
      <p:pic>
        <p:nvPicPr>
          <p:cNvPr id="27" name="Content Placeholder 9">
            <a:extLst>
              <a:ext uri="{FF2B5EF4-FFF2-40B4-BE49-F238E27FC236}">
                <a16:creationId xmlns:a16="http://schemas.microsoft.com/office/drawing/2014/main" id="{C4ECC6F7-B6C9-48A8-93BC-EEA6818338E4}"/>
              </a:ext>
            </a:extLst>
          </p:cNvPr>
          <p:cNvPicPr>
            <a:picLocks noChangeAspect="1"/>
          </p:cNvPicPr>
          <p:nvPr/>
        </p:nvPicPr>
        <p:blipFill rotWithShape="1">
          <a:blip r:embed="rId3"/>
          <a:srcRect l="89573" t="52294" b="37743"/>
          <a:stretch/>
        </p:blipFill>
        <p:spPr>
          <a:xfrm>
            <a:off x="4264964" y="4597176"/>
            <a:ext cx="883024" cy="369333"/>
          </a:xfrm>
          <a:prstGeom prst="rect">
            <a:avLst/>
          </a:prstGeom>
        </p:spPr>
      </p:pic>
    </p:spTree>
    <p:extLst>
      <p:ext uri="{BB962C8B-B14F-4D97-AF65-F5344CB8AC3E}">
        <p14:creationId xmlns:p14="http://schemas.microsoft.com/office/powerpoint/2010/main" val="1592152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7D0E8-123D-4230-AF35-767572067163}"/>
              </a:ext>
            </a:extLst>
          </p:cNvPr>
          <p:cNvSpPr>
            <a:spLocks noGrp="1"/>
          </p:cNvSpPr>
          <p:nvPr>
            <p:ph type="title"/>
          </p:nvPr>
        </p:nvSpPr>
        <p:spPr/>
        <p:txBody>
          <a:bodyPr/>
          <a:lstStyle/>
          <a:p>
            <a:r>
              <a:rPr lang="en-US" dirty="0"/>
              <a:t>Antibiotic resistance</a:t>
            </a:r>
          </a:p>
        </p:txBody>
      </p:sp>
      <p:sp>
        <p:nvSpPr>
          <p:cNvPr id="3" name="Content Placeholder 2">
            <a:extLst>
              <a:ext uri="{FF2B5EF4-FFF2-40B4-BE49-F238E27FC236}">
                <a16:creationId xmlns:a16="http://schemas.microsoft.com/office/drawing/2014/main" id="{4FD713C1-9C00-409D-95B0-11E89CE2513D}"/>
              </a:ext>
            </a:extLst>
          </p:cNvPr>
          <p:cNvSpPr>
            <a:spLocks noGrp="1"/>
          </p:cNvSpPr>
          <p:nvPr>
            <p:ph sz="half" idx="1"/>
          </p:nvPr>
        </p:nvSpPr>
        <p:spPr>
          <a:xfrm>
            <a:off x="838200" y="1825625"/>
            <a:ext cx="6199208" cy="4351338"/>
          </a:xfrm>
        </p:spPr>
        <p:txBody>
          <a:bodyPr>
            <a:normAutofit/>
          </a:bodyPr>
          <a:lstStyle/>
          <a:p>
            <a:r>
              <a:rPr lang="en-US" dirty="0"/>
              <a:t>National Antimicrobial Resistance Monitoring System (NARMS)</a:t>
            </a:r>
          </a:p>
          <a:p>
            <a:r>
              <a:rPr lang="en-US" dirty="0"/>
              <a:t>Collaborative nationwide surveillance of antimicrobial resistance by CDC, FDA, and USDA</a:t>
            </a:r>
          </a:p>
          <a:p>
            <a:r>
              <a:rPr lang="en-US" dirty="0"/>
              <a:t>Enable risk-based decision making</a:t>
            </a:r>
          </a:p>
          <a:p>
            <a:r>
              <a:rPr lang="en-US" dirty="0"/>
              <a:t>Enable recommendations to public health labs</a:t>
            </a:r>
          </a:p>
        </p:txBody>
      </p:sp>
      <p:pic>
        <p:nvPicPr>
          <p:cNvPr id="6" name="Content Placeholder 5" descr="Capsule and tablet formed in a heart on top of a medicine bottle">
            <a:extLst>
              <a:ext uri="{FF2B5EF4-FFF2-40B4-BE49-F238E27FC236}">
                <a16:creationId xmlns:a16="http://schemas.microsoft.com/office/drawing/2014/main" id="{91D111ED-7B51-482D-BC00-A8C1D3236C2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24069"/>
          <a:stretch/>
        </p:blipFill>
        <p:spPr>
          <a:xfrm>
            <a:off x="7419372" y="2274094"/>
            <a:ext cx="3934428" cy="3454400"/>
          </a:xfrm>
        </p:spPr>
      </p:pic>
    </p:spTree>
    <p:extLst>
      <p:ext uri="{BB962C8B-B14F-4D97-AF65-F5344CB8AC3E}">
        <p14:creationId xmlns:p14="http://schemas.microsoft.com/office/powerpoint/2010/main" val="11135903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3A7EAE1-FD3A-4CA6-86B5-5C5118D7A6F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88613" y="1036029"/>
            <a:ext cx="7722174" cy="57916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59F0464-85C7-4852-8706-54DE29CE7517}"/>
              </a:ext>
            </a:extLst>
          </p:cNvPr>
          <p:cNvSpPr>
            <a:spLocks noGrp="1"/>
          </p:cNvSpPr>
          <p:nvPr>
            <p:ph type="title"/>
          </p:nvPr>
        </p:nvSpPr>
        <p:spPr/>
        <p:txBody>
          <a:bodyPr/>
          <a:lstStyle/>
          <a:p>
            <a:r>
              <a:rPr lang="en-US" dirty="0"/>
              <a:t>Important trends observed</a:t>
            </a:r>
          </a:p>
        </p:txBody>
      </p:sp>
      <p:sp>
        <p:nvSpPr>
          <p:cNvPr id="6" name="TextBox 5">
            <a:extLst>
              <a:ext uri="{FF2B5EF4-FFF2-40B4-BE49-F238E27FC236}">
                <a16:creationId xmlns:a16="http://schemas.microsoft.com/office/drawing/2014/main" id="{5288F385-FDE3-4AB9-95A7-0CEAD2A38D5B}"/>
              </a:ext>
            </a:extLst>
          </p:cNvPr>
          <p:cNvSpPr txBox="1"/>
          <p:nvPr/>
        </p:nvSpPr>
        <p:spPr>
          <a:xfrm>
            <a:off x="201706" y="6176963"/>
            <a:ext cx="1782026" cy="369332"/>
          </a:xfrm>
          <a:prstGeom prst="rect">
            <a:avLst/>
          </a:prstGeom>
          <a:noFill/>
        </p:spPr>
        <p:txBody>
          <a:bodyPr wrap="none" rtlCol="0">
            <a:spAutoFit/>
          </a:bodyPr>
          <a:lstStyle/>
          <a:p>
            <a:r>
              <a:rPr lang="en-US" dirty="0"/>
              <a:t>image from 2014</a:t>
            </a:r>
          </a:p>
        </p:txBody>
      </p:sp>
    </p:spTree>
    <p:extLst>
      <p:ext uri="{BB962C8B-B14F-4D97-AF65-F5344CB8AC3E}">
        <p14:creationId xmlns:p14="http://schemas.microsoft.com/office/powerpoint/2010/main" val="1598718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E9A8F-B5D0-40D1-907D-736F1E6DE907}"/>
              </a:ext>
            </a:extLst>
          </p:cNvPr>
          <p:cNvSpPr>
            <a:spLocks noGrp="1"/>
          </p:cNvSpPr>
          <p:nvPr>
            <p:ph type="title"/>
          </p:nvPr>
        </p:nvSpPr>
        <p:spPr/>
        <p:txBody>
          <a:bodyPr/>
          <a:lstStyle/>
          <a:p>
            <a:r>
              <a:rPr lang="en-US" dirty="0"/>
              <a:t>Can view nationwide data on NARMS now</a:t>
            </a:r>
          </a:p>
        </p:txBody>
      </p:sp>
      <p:sp>
        <p:nvSpPr>
          <p:cNvPr id="8" name="Content Placeholder 7">
            <a:extLst>
              <a:ext uri="{FF2B5EF4-FFF2-40B4-BE49-F238E27FC236}">
                <a16:creationId xmlns:a16="http://schemas.microsoft.com/office/drawing/2014/main" id="{C1D6A819-53F2-4FDC-90B0-A576282B2603}"/>
              </a:ext>
            </a:extLst>
          </p:cNvPr>
          <p:cNvSpPr>
            <a:spLocks noGrp="1"/>
          </p:cNvSpPr>
          <p:nvPr>
            <p:ph sz="half" idx="2"/>
          </p:nvPr>
        </p:nvSpPr>
        <p:spPr/>
        <p:txBody>
          <a:bodyPr/>
          <a:lstStyle/>
          <a:p>
            <a:r>
              <a:rPr lang="en-US" dirty="0"/>
              <a:t>Graph of antimicrobial resistance testing of</a:t>
            </a:r>
            <a:r>
              <a:rPr lang="en-US" i="1" dirty="0"/>
              <a:t> Salmonella enterica </a:t>
            </a:r>
            <a:r>
              <a:rPr lang="en-US" dirty="0"/>
              <a:t>serovar Typhi</a:t>
            </a:r>
          </a:p>
          <a:p>
            <a:r>
              <a:rPr lang="en-US" dirty="0"/>
              <a:t>1999-2022</a:t>
            </a:r>
          </a:p>
          <a:p>
            <a:r>
              <a:rPr lang="en-US" dirty="0"/>
              <a:t>ciprofloxacin resistance over time </a:t>
            </a:r>
          </a:p>
        </p:txBody>
      </p:sp>
      <p:sp>
        <p:nvSpPr>
          <p:cNvPr id="5" name="TextBox 4">
            <a:extLst>
              <a:ext uri="{FF2B5EF4-FFF2-40B4-BE49-F238E27FC236}">
                <a16:creationId xmlns:a16="http://schemas.microsoft.com/office/drawing/2014/main" id="{D4A086DF-AF3B-48D0-8341-B2EBC73F2571}"/>
              </a:ext>
            </a:extLst>
          </p:cNvPr>
          <p:cNvSpPr txBox="1"/>
          <p:nvPr/>
        </p:nvSpPr>
        <p:spPr>
          <a:xfrm>
            <a:off x="171450" y="6311900"/>
            <a:ext cx="6098240" cy="369332"/>
          </a:xfrm>
          <a:prstGeom prst="rect">
            <a:avLst/>
          </a:prstGeom>
          <a:noFill/>
        </p:spPr>
        <p:txBody>
          <a:bodyPr wrap="square">
            <a:spAutoFit/>
          </a:bodyPr>
          <a:lstStyle/>
          <a:p>
            <a:r>
              <a:rPr lang="en-US" dirty="0"/>
              <a:t>https://wwwn.cdc.gov/narmsnow/</a:t>
            </a:r>
          </a:p>
        </p:txBody>
      </p:sp>
      <p:pic>
        <p:nvPicPr>
          <p:cNvPr id="14" name="Content Placeholder 13">
            <a:extLst>
              <a:ext uri="{FF2B5EF4-FFF2-40B4-BE49-F238E27FC236}">
                <a16:creationId xmlns:a16="http://schemas.microsoft.com/office/drawing/2014/main" id="{4A58F596-CA0B-4B09-9973-BB99D79AB3B1}"/>
              </a:ext>
            </a:extLst>
          </p:cNvPr>
          <p:cNvPicPr>
            <a:picLocks noGrp="1" noChangeAspect="1"/>
          </p:cNvPicPr>
          <p:nvPr>
            <p:ph sz="half" idx="1"/>
          </p:nvPr>
        </p:nvPicPr>
        <p:blipFill>
          <a:blip r:embed="rId2"/>
          <a:stretch>
            <a:fillRect/>
          </a:stretch>
        </p:blipFill>
        <p:spPr>
          <a:xfrm>
            <a:off x="861440" y="1825625"/>
            <a:ext cx="5135119" cy="4351338"/>
          </a:xfrm>
        </p:spPr>
      </p:pic>
    </p:spTree>
    <p:extLst>
      <p:ext uri="{BB962C8B-B14F-4D97-AF65-F5344CB8AC3E}">
        <p14:creationId xmlns:p14="http://schemas.microsoft.com/office/powerpoint/2010/main" val="1178414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66817-92E3-4C30-ADDD-991BC00AE54E}"/>
              </a:ext>
            </a:extLst>
          </p:cNvPr>
          <p:cNvSpPr>
            <a:spLocks noGrp="1"/>
          </p:cNvSpPr>
          <p:nvPr>
            <p:ph type="title"/>
          </p:nvPr>
        </p:nvSpPr>
        <p:spPr/>
        <p:txBody>
          <a:bodyPr/>
          <a:lstStyle/>
          <a:p>
            <a:r>
              <a:rPr lang="en-US" dirty="0"/>
              <a:t>Let’s annotate for AMR genes</a:t>
            </a:r>
          </a:p>
        </p:txBody>
      </p:sp>
      <p:sp>
        <p:nvSpPr>
          <p:cNvPr id="3" name="Text Placeholder 2">
            <a:extLst>
              <a:ext uri="{FF2B5EF4-FFF2-40B4-BE49-F238E27FC236}">
                <a16:creationId xmlns:a16="http://schemas.microsoft.com/office/drawing/2014/main" id="{AE4824AD-223C-46D3-B0AE-0ABF44567F9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88212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E1DB75-6DBC-4CF5-8756-BCD8541E8DBE}"/>
              </a:ext>
            </a:extLst>
          </p:cNvPr>
          <p:cNvSpPr>
            <a:spLocks noGrp="1"/>
          </p:cNvSpPr>
          <p:nvPr>
            <p:ph type="title"/>
          </p:nvPr>
        </p:nvSpPr>
        <p:spPr/>
        <p:txBody>
          <a:bodyPr/>
          <a:lstStyle/>
          <a:p>
            <a:r>
              <a:rPr lang="en-US" dirty="0"/>
              <a:t>Install Annotation Tools</a:t>
            </a:r>
          </a:p>
        </p:txBody>
      </p:sp>
      <p:sp>
        <p:nvSpPr>
          <p:cNvPr id="7" name="Content Placeholder 3">
            <a:extLst>
              <a:ext uri="{FF2B5EF4-FFF2-40B4-BE49-F238E27FC236}">
                <a16:creationId xmlns:a16="http://schemas.microsoft.com/office/drawing/2014/main" id="{CBDF4AF0-0490-47F2-8430-8084EAB6DBC9}"/>
              </a:ext>
            </a:extLst>
          </p:cNvPr>
          <p:cNvSpPr>
            <a:spLocks noGrp="1"/>
          </p:cNvSpPr>
          <p:nvPr>
            <p:ph idx="1"/>
          </p:nvPr>
        </p:nvSpPr>
        <p:spPr>
          <a:xfrm>
            <a:off x="474562" y="2902073"/>
            <a:ext cx="9363919" cy="440914"/>
          </a:xfrm>
          <a:solidFill>
            <a:schemeClr val="tx1">
              <a:lumMod val="95000"/>
              <a:lumOff val="5000"/>
            </a:schemeClr>
          </a:solidFill>
          <a:ln w="57150">
            <a:solidFill>
              <a:schemeClr val="accent1"/>
            </a:solidFill>
          </a:ln>
        </p:spPr>
        <p:txBody>
          <a:bodyPr>
            <a:normAutofit/>
          </a:bodyPr>
          <a:lstStyle/>
          <a:p>
            <a:pPr marL="0" indent="0">
              <a:buNone/>
            </a:pPr>
            <a:r>
              <a:rPr lang="en-US" sz="2000" dirty="0">
                <a:solidFill>
                  <a:schemeClr val="bg1">
                    <a:lumMod val="95000"/>
                  </a:schemeClr>
                </a:solidFill>
                <a:latin typeface="Courier New" panose="02070309020205020404" pitchFamily="49" charset="0"/>
                <a:cs typeface="Courier New" panose="02070309020205020404" pitchFamily="49" charset="0"/>
              </a:rPr>
              <a:t>$ </a:t>
            </a:r>
            <a:r>
              <a:rPr lang="en-US" sz="2000" dirty="0" err="1">
                <a:solidFill>
                  <a:schemeClr val="bg1">
                    <a:lumMod val="95000"/>
                  </a:schemeClr>
                </a:solidFill>
                <a:latin typeface="Courier New" panose="02070309020205020404" pitchFamily="49" charset="0"/>
                <a:cs typeface="Courier New" panose="02070309020205020404" pitchFamily="49" charset="0"/>
              </a:rPr>
              <a:t>conda</a:t>
            </a:r>
            <a:r>
              <a:rPr lang="en-US" sz="2000" dirty="0">
                <a:solidFill>
                  <a:schemeClr val="bg1">
                    <a:lumMod val="95000"/>
                  </a:schemeClr>
                </a:solidFill>
                <a:latin typeface="Courier New" panose="02070309020205020404" pitchFamily="49" charset="0"/>
                <a:cs typeface="Courier New" panose="02070309020205020404" pitchFamily="49" charset="0"/>
              </a:rPr>
              <a:t> create -n </a:t>
            </a:r>
            <a:r>
              <a:rPr lang="en-US" sz="2000" dirty="0" err="1">
                <a:solidFill>
                  <a:schemeClr val="bg1">
                    <a:lumMod val="95000"/>
                  </a:schemeClr>
                </a:solidFill>
                <a:latin typeface="Courier New" panose="02070309020205020404" pitchFamily="49" charset="0"/>
                <a:cs typeface="Courier New" panose="02070309020205020404" pitchFamily="49" charset="0"/>
              </a:rPr>
              <a:t>bakta</a:t>
            </a:r>
            <a:r>
              <a:rPr lang="en-US" sz="2000" dirty="0">
                <a:solidFill>
                  <a:schemeClr val="bg1">
                    <a:lumMod val="95000"/>
                  </a:schemeClr>
                </a:solidFill>
                <a:latin typeface="Courier New" panose="02070309020205020404" pitchFamily="49" charset="0"/>
                <a:cs typeface="Courier New" panose="02070309020205020404" pitchFamily="49" charset="0"/>
              </a:rPr>
              <a:t> -c </a:t>
            </a:r>
            <a:r>
              <a:rPr lang="en-US" sz="2000" dirty="0" err="1">
                <a:solidFill>
                  <a:schemeClr val="bg1">
                    <a:lumMod val="95000"/>
                  </a:schemeClr>
                </a:solidFill>
                <a:latin typeface="Courier New" panose="02070309020205020404" pitchFamily="49" charset="0"/>
                <a:cs typeface="Courier New" panose="02070309020205020404" pitchFamily="49" charset="0"/>
              </a:rPr>
              <a:t>conda</a:t>
            </a:r>
            <a:r>
              <a:rPr lang="en-US" sz="2000" dirty="0">
                <a:solidFill>
                  <a:schemeClr val="bg1">
                    <a:lumMod val="95000"/>
                  </a:schemeClr>
                </a:solidFill>
                <a:latin typeface="Courier New" panose="02070309020205020404" pitchFamily="49" charset="0"/>
                <a:cs typeface="Courier New" panose="02070309020205020404" pitchFamily="49" charset="0"/>
              </a:rPr>
              <a:t>-forge -c </a:t>
            </a:r>
            <a:r>
              <a:rPr lang="en-US" sz="2000" dirty="0" err="1">
                <a:solidFill>
                  <a:schemeClr val="bg1">
                    <a:lumMod val="95000"/>
                  </a:schemeClr>
                </a:solidFill>
                <a:latin typeface="Courier New" panose="02070309020205020404" pitchFamily="49" charset="0"/>
                <a:cs typeface="Courier New" panose="02070309020205020404" pitchFamily="49" charset="0"/>
              </a:rPr>
              <a:t>bioconda</a:t>
            </a:r>
            <a:r>
              <a:rPr lang="en-US" sz="2000" dirty="0">
                <a:solidFill>
                  <a:schemeClr val="bg1">
                    <a:lumMod val="95000"/>
                  </a:schemeClr>
                </a:solidFill>
                <a:latin typeface="Courier New" panose="02070309020205020404" pitchFamily="49" charset="0"/>
                <a:cs typeface="Courier New" panose="02070309020205020404" pitchFamily="49" charset="0"/>
              </a:rPr>
              <a:t> </a:t>
            </a:r>
            <a:r>
              <a:rPr lang="en-US" sz="2000" dirty="0" err="1">
                <a:solidFill>
                  <a:schemeClr val="bg1">
                    <a:lumMod val="95000"/>
                  </a:schemeClr>
                </a:solidFill>
                <a:latin typeface="Courier New" panose="02070309020205020404" pitchFamily="49" charset="0"/>
                <a:cs typeface="Courier New" panose="02070309020205020404" pitchFamily="49" charset="0"/>
              </a:rPr>
              <a:t>bakta</a:t>
            </a:r>
            <a:r>
              <a:rPr lang="en-US" sz="2000" dirty="0">
                <a:solidFill>
                  <a:schemeClr val="bg1">
                    <a:lumMod val="95000"/>
                  </a:schemeClr>
                </a:solidFill>
                <a:latin typeface="Courier New" panose="02070309020205020404" pitchFamily="49" charset="0"/>
                <a:cs typeface="Courier New" panose="02070309020205020404" pitchFamily="49" charset="0"/>
              </a:rPr>
              <a:t> -y</a:t>
            </a:r>
          </a:p>
        </p:txBody>
      </p:sp>
      <p:sp>
        <p:nvSpPr>
          <p:cNvPr id="3" name="TextBox 2">
            <a:extLst>
              <a:ext uri="{FF2B5EF4-FFF2-40B4-BE49-F238E27FC236}">
                <a16:creationId xmlns:a16="http://schemas.microsoft.com/office/drawing/2014/main" id="{E058714B-84F0-9E9E-D1FA-88FC29E01C92}"/>
              </a:ext>
            </a:extLst>
          </p:cNvPr>
          <p:cNvSpPr txBox="1"/>
          <p:nvPr/>
        </p:nvSpPr>
        <p:spPr>
          <a:xfrm>
            <a:off x="662649" y="1592446"/>
            <a:ext cx="10515600" cy="523220"/>
          </a:xfrm>
          <a:prstGeom prst="rect">
            <a:avLst/>
          </a:prstGeom>
          <a:noFill/>
        </p:spPr>
        <p:txBody>
          <a:bodyPr wrap="square">
            <a:spAutoFit/>
          </a:bodyPr>
          <a:lstStyle/>
          <a:p>
            <a:pPr marL="0" indent="0">
              <a:buNone/>
            </a:pPr>
            <a:r>
              <a:rPr lang="en-US" sz="2800" dirty="0">
                <a:latin typeface="Calibri" panose="020F0502020204030204" pitchFamily="34" charset="0"/>
                <a:cs typeface="Calibri" panose="020F0502020204030204" pitchFamily="34" charset="0"/>
              </a:rPr>
              <a:t>Setup several environments (avoid conflicts by keeping them separate)</a:t>
            </a:r>
            <a:endParaRPr lang="en-US" sz="3200" dirty="0">
              <a:latin typeface="Calibri" panose="020F0502020204030204" pitchFamily="34" charset="0"/>
              <a:cs typeface="Calibri" panose="020F0502020204030204" pitchFamily="34" charset="0"/>
            </a:endParaRPr>
          </a:p>
        </p:txBody>
      </p:sp>
      <p:sp>
        <p:nvSpPr>
          <p:cNvPr id="8" name="Content Placeholder 3">
            <a:extLst>
              <a:ext uri="{FF2B5EF4-FFF2-40B4-BE49-F238E27FC236}">
                <a16:creationId xmlns:a16="http://schemas.microsoft.com/office/drawing/2014/main" id="{E0B5120C-108D-75C3-43D2-F64D345BBB5A}"/>
              </a:ext>
            </a:extLst>
          </p:cNvPr>
          <p:cNvSpPr txBox="1">
            <a:spLocks/>
          </p:cNvSpPr>
          <p:nvPr/>
        </p:nvSpPr>
        <p:spPr>
          <a:xfrm>
            <a:off x="474561" y="4224759"/>
            <a:ext cx="11434410" cy="1678329"/>
          </a:xfrm>
          <a:prstGeom prst="rect">
            <a:avLst/>
          </a:prstGeom>
          <a:solidFill>
            <a:schemeClr val="tx1">
              <a:lumMod val="95000"/>
              <a:lumOff val="5000"/>
            </a:schemeClr>
          </a:solidFill>
          <a:ln w="57150">
            <a:solidFill>
              <a:schemeClr val="accent1"/>
            </a:solidFill>
          </a:ln>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chemeClr val="bg1">
                    <a:lumMod val="95000"/>
                  </a:schemeClr>
                </a:solidFill>
                <a:latin typeface="Courier New" panose="02070309020205020404" pitchFamily="49" charset="0"/>
                <a:cs typeface="Courier New" panose="02070309020205020404" pitchFamily="49" charset="0"/>
              </a:rPr>
              <a:t>$ </a:t>
            </a:r>
            <a:r>
              <a:rPr lang="en-US" sz="2000" dirty="0" err="1">
                <a:solidFill>
                  <a:schemeClr val="bg1">
                    <a:lumMod val="95000"/>
                  </a:schemeClr>
                </a:solidFill>
                <a:latin typeface="Courier New" panose="02070309020205020404" pitchFamily="49" charset="0"/>
                <a:cs typeface="Courier New" panose="02070309020205020404" pitchFamily="49" charset="0"/>
              </a:rPr>
              <a:t>conda</a:t>
            </a:r>
            <a:r>
              <a:rPr lang="en-US" sz="2000" dirty="0">
                <a:solidFill>
                  <a:schemeClr val="bg1">
                    <a:lumMod val="95000"/>
                  </a:schemeClr>
                </a:solidFill>
                <a:latin typeface="Courier New" panose="02070309020205020404" pitchFamily="49" charset="0"/>
                <a:cs typeface="Courier New" panose="02070309020205020404" pitchFamily="49" charset="0"/>
              </a:rPr>
              <a:t> create -n </a:t>
            </a:r>
            <a:r>
              <a:rPr lang="en-US" sz="2000" dirty="0" err="1">
                <a:solidFill>
                  <a:schemeClr val="bg1">
                    <a:lumMod val="95000"/>
                  </a:schemeClr>
                </a:solidFill>
                <a:latin typeface="Courier New" panose="02070309020205020404" pitchFamily="49" charset="0"/>
                <a:cs typeface="Courier New" panose="02070309020205020404" pitchFamily="49" charset="0"/>
              </a:rPr>
              <a:t>amrfinder</a:t>
            </a:r>
            <a:r>
              <a:rPr lang="en-US" sz="2000" dirty="0">
                <a:solidFill>
                  <a:schemeClr val="bg1">
                    <a:lumMod val="95000"/>
                  </a:schemeClr>
                </a:solidFill>
                <a:latin typeface="Courier New" panose="02070309020205020404" pitchFamily="49" charset="0"/>
                <a:cs typeface="Courier New" panose="02070309020205020404" pitchFamily="49" charset="0"/>
              </a:rPr>
              <a:t> -c </a:t>
            </a:r>
            <a:r>
              <a:rPr lang="en-US" sz="2000" dirty="0" err="1">
                <a:solidFill>
                  <a:schemeClr val="bg1">
                    <a:lumMod val="95000"/>
                  </a:schemeClr>
                </a:solidFill>
                <a:latin typeface="Courier New" panose="02070309020205020404" pitchFamily="49" charset="0"/>
                <a:cs typeface="Courier New" panose="02070309020205020404" pitchFamily="49" charset="0"/>
              </a:rPr>
              <a:t>conda</a:t>
            </a:r>
            <a:r>
              <a:rPr lang="en-US" sz="2000" dirty="0">
                <a:solidFill>
                  <a:schemeClr val="bg1">
                    <a:lumMod val="95000"/>
                  </a:schemeClr>
                </a:solidFill>
                <a:latin typeface="Courier New" panose="02070309020205020404" pitchFamily="49" charset="0"/>
                <a:cs typeface="Courier New" panose="02070309020205020404" pitchFamily="49" charset="0"/>
              </a:rPr>
              <a:t>-forge -c </a:t>
            </a:r>
            <a:r>
              <a:rPr lang="en-US" sz="2000" dirty="0" err="1">
                <a:solidFill>
                  <a:schemeClr val="bg1">
                    <a:lumMod val="95000"/>
                  </a:schemeClr>
                </a:solidFill>
                <a:latin typeface="Courier New" panose="02070309020205020404" pitchFamily="49" charset="0"/>
                <a:cs typeface="Courier New" panose="02070309020205020404" pitchFamily="49" charset="0"/>
              </a:rPr>
              <a:t>bioconda</a:t>
            </a:r>
            <a:r>
              <a:rPr lang="en-US" sz="2000" dirty="0">
                <a:solidFill>
                  <a:schemeClr val="bg1">
                    <a:lumMod val="95000"/>
                  </a:schemeClr>
                </a:solidFill>
                <a:latin typeface="Courier New" panose="02070309020205020404" pitchFamily="49" charset="0"/>
                <a:cs typeface="Courier New" panose="02070309020205020404" pitchFamily="49" charset="0"/>
              </a:rPr>
              <a:t> </a:t>
            </a:r>
            <a:r>
              <a:rPr lang="en-US" sz="2000" dirty="0" err="1">
                <a:solidFill>
                  <a:schemeClr val="bg1">
                    <a:lumMod val="95000"/>
                  </a:schemeClr>
                </a:solidFill>
                <a:latin typeface="Courier New" panose="02070309020205020404" pitchFamily="49" charset="0"/>
                <a:cs typeface="Courier New" panose="02070309020205020404" pitchFamily="49" charset="0"/>
              </a:rPr>
              <a:t>ncbi-amrfinderplus</a:t>
            </a:r>
            <a:r>
              <a:rPr lang="en-US" sz="2000" dirty="0">
                <a:solidFill>
                  <a:schemeClr val="bg1">
                    <a:lumMod val="95000"/>
                  </a:schemeClr>
                </a:solidFill>
                <a:latin typeface="Courier New" panose="02070309020205020404" pitchFamily="49" charset="0"/>
                <a:cs typeface="Courier New" panose="02070309020205020404" pitchFamily="49" charset="0"/>
              </a:rPr>
              <a:t> -y</a:t>
            </a:r>
            <a:endParaRPr lang="en-US" sz="2400" dirty="0">
              <a:solidFill>
                <a:schemeClr val="bg1">
                  <a:lumMod val="95000"/>
                </a:schemeClr>
              </a:solidFill>
              <a:latin typeface="Courier New" panose="02070309020205020404" pitchFamily="49" charset="0"/>
              <a:cs typeface="Courier New" panose="02070309020205020404" pitchFamily="49" charset="0"/>
            </a:endParaRPr>
          </a:p>
          <a:p>
            <a:pPr marL="0" indent="0">
              <a:buNone/>
            </a:pPr>
            <a:endParaRPr lang="en-US" sz="2000" dirty="0">
              <a:solidFill>
                <a:schemeClr val="bg1">
                  <a:lumMod val="95000"/>
                </a:schemeClr>
              </a:solidFill>
              <a:latin typeface="Courier New" panose="02070309020205020404" pitchFamily="49" charset="0"/>
              <a:cs typeface="Courier New" panose="02070309020205020404" pitchFamily="49" charset="0"/>
            </a:endParaRPr>
          </a:p>
          <a:p>
            <a:pPr marL="0" indent="0">
              <a:buNone/>
            </a:pPr>
            <a:r>
              <a:rPr lang="en-US" sz="2000" dirty="0">
                <a:solidFill>
                  <a:schemeClr val="bg1">
                    <a:lumMod val="95000"/>
                  </a:schemeClr>
                </a:solidFill>
                <a:latin typeface="Courier New" panose="02070309020205020404" pitchFamily="49" charset="0"/>
                <a:cs typeface="Courier New" panose="02070309020205020404" pitchFamily="49" charset="0"/>
              </a:rPr>
              <a:t>$ </a:t>
            </a:r>
            <a:r>
              <a:rPr lang="en-US" sz="2000" dirty="0" err="1">
                <a:solidFill>
                  <a:schemeClr val="bg1">
                    <a:lumMod val="95000"/>
                  </a:schemeClr>
                </a:solidFill>
                <a:latin typeface="Courier New" panose="02070309020205020404" pitchFamily="49" charset="0"/>
                <a:cs typeface="Courier New" panose="02070309020205020404" pitchFamily="49" charset="0"/>
              </a:rPr>
              <a:t>conda</a:t>
            </a:r>
            <a:r>
              <a:rPr lang="en-US" sz="2000" dirty="0">
                <a:solidFill>
                  <a:schemeClr val="bg1">
                    <a:lumMod val="95000"/>
                  </a:schemeClr>
                </a:solidFill>
                <a:latin typeface="Courier New" panose="02070309020205020404" pitchFamily="49" charset="0"/>
                <a:cs typeface="Courier New" panose="02070309020205020404" pitchFamily="49" charset="0"/>
              </a:rPr>
              <a:t> create -n </a:t>
            </a:r>
            <a:r>
              <a:rPr lang="en-US" sz="2000" dirty="0" err="1">
                <a:solidFill>
                  <a:schemeClr val="bg1">
                    <a:lumMod val="95000"/>
                  </a:schemeClr>
                </a:solidFill>
                <a:latin typeface="Courier New" panose="02070309020205020404" pitchFamily="49" charset="0"/>
                <a:cs typeface="Courier New" panose="02070309020205020404" pitchFamily="49" charset="0"/>
              </a:rPr>
              <a:t>prokka</a:t>
            </a:r>
            <a:r>
              <a:rPr lang="en-US" sz="2000" dirty="0">
                <a:solidFill>
                  <a:schemeClr val="bg1">
                    <a:lumMod val="95000"/>
                  </a:schemeClr>
                </a:solidFill>
                <a:latin typeface="Courier New" panose="02070309020205020404" pitchFamily="49" charset="0"/>
                <a:cs typeface="Courier New" panose="02070309020205020404" pitchFamily="49" charset="0"/>
              </a:rPr>
              <a:t> -c </a:t>
            </a:r>
            <a:r>
              <a:rPr lang="en-US" sz="2000" dirty="0" err="1">
                <a:solidFill>
                  <a:schemeClr val="bg1">
                    <a:lumMod val="95000"/>
                  </a:schemeClr>
                </a:solidFill>
                <a:latin typeface="Courier New" panose="02070309020205020404" pitchFamily="49" charset="0"/>
                <a:cs typeface="Courier New" panose="02070309020205020404" pitchFamily="49" charset="0"/>
              </a:rPr>
              <a:t>conda</a:t>
            </a:r>
            <a:r>
              <a:rPr lang="en-US" sz="2000" dirty="0">
                <a:solidFill>
                  <a:schemeClr val="bg1">
                    <a:lumMod val="95000"/>
                  </a:schemeClr>
                </a:solidFill>
                <a:latin typeface="Courier New" panose="02070309020205020404" pitchFamily="49" charset="0"/>
                <a:cs typeface="Courier New" panose="02070309020205020404" pitchFamily="49" charset="0"/>
              </a:rPr>
              <a:t>-forge -c </a:t>
            </a:r>
            <a:r>
              <a:rPr lang="en-US" sz="2000" dirty="0" err="1">
                <a:solidFill>
                  <a:schemeClr val="bg1">
                    <a:lumMod val="95000"/>
                  </a:schemeClr>
                </a:solidFill>
                <a:latin typeface="Courier New" panose="02070309020205020404" pitchFamily="49" charset="0"/>
                <a:cs typeface="Courier New" panose="02070309020205020404" pitchFamily="49" charset="0"/>
              </a:rPr>
              <a:t>bioconda</a:t>
            </a:r>
            <a:r>
              <a:rPr lang="en-US" sz="2000" dirty="0">
                <a:solidFill>
                  <a:schemeClr val="bg1">
                    <a:lumMod val="95000"/>
                  </a:schemeClr>
                </a:solidFill>
                <a:latin typeface="Courier New" panose="02070309020205020404" pitchFamily="49" charset="0"/>
                <a:cs typeface="Courier New" panose="02070309020205020404" pitchFamily="49" charset="0"/>
              </a:rPr>
              <a:t> </a:t>
            </a:r>
            <a:r>
              <a:rPr lang="en-US" sz="2000" dirty="0" err="1">
                <a:solidFill>
                  <a:schemeClr val="bg1">
                    <a:lumMod val="95000"/>
                  </a:schemeClr>
                </a:solidFill>
                <a:latin typeface="Courier New" panose="02070309020205020404" pitchFamily="49" charset="0"/>
                <a:cs typeface="Courier New" panose="02070309020205020404" pitchFamily="49" charset="0"/>
              </a:rPr>
              <a:t>prokka</a:t>
            </a:r>
            <a:r>
              <a:rPr lang="en-US" sz="2000" dirty="0">
                <a:solidFill>
                  <a:schemeClr val="bg1">
                    <a:lumMod val="95000"/>
                  </a:schemeClr>
                </a:solidFill>
                <a:latin typeface="Courier New" panose="02070309020205020404" pitchFamily="49" charset="0"/>
                <a:cs typeface="Courier New" panose="02070309020205020404" pitchFamily="49" charset="0"/>
              </a:rPr>
              <a:t> -y</a:t>
            </a:r>
          </a:p>
          <a:p>
            <a:pPr marL="0" indent="0">
              <a:buFont typeface="Arial" panose="020B0604020202020204" pitchFamily="34" charset="0"/>
              <a:buNone/>
            </a:pPr>
            <a:r>
              <a:rPr lang="en-US" sz="2000" dirty="0">
                <a:solidFill>
                  <a:schemeClr val="bg1">
                    <a:lumMod val="95000"/>
                  </a:schemeClr>
                </a:solidFill>
                <a:latin typeface="Courier New" panose="02070309020205020404" pitchFamily="49" charset="0"/>
                <a:cs typeface="Courier New" panose="02070309020205020404" pitchFamily="49" charset="0"/>
              </a:rPr>
              <a:t>$ </a:t>
            </a:r>
            <a:r>
              <a:rPr lang="en-US" sz="2000" dirty="0" err="1">
                <a:solidFill>
                  <a:schemeClr val="bg1">
                    <a:lumMod val="95000"/>
                  </a:schemeClr>
                </a:solidFill>
                <a:latin typeface="Courier New" panose="02070309020205020404" pitchFamily="49" charset="0"/>
                <a:cs typeface="Courier New" panose="02070309020205020404" pitchFamily="49" charset="0"/>
              </a:rPr>
              <a:t>conda</a:t>
            </a:r>
            <a:r>
              <a:rPr lang="en-US" sz="2000" dirty="0">
                <a:solidFill>
                  <a:schemeClr val="bg1">
                    <a:lumMod val="95000"/>
                  </a:schemeClr>
                </a:solidFill>
                <a:latin typeface="Courier New" panose="02070309020205020404" pitchFamily="49" charset="0"/>
                <a:cs typeface="Courier New" panose="02070309020205020404" pitchFamily="49" charset="0"/>
              </a:rPr>
              <a:t> create -n </a:t>
            </a:r>
            <a:r>
              <a:rPr lang="en-US" sz="2000" dirty="0" err="1">
                <a:solidFill>
                  <a:schemeClr val="bg1">
                    <a:lumMod val="95000"/>
                  </a:schemeClr>
                </a:solidFill>
                <a:latin typeface="Courier New" panose="02070309020205020404" pitchFamily="49" charset="0"/>
                <a:cs typeface="Courier New" panose="02070309020205020404" pitchFamily="49" charset="0"/>
              </a:rPr>
              <a:t>staramr</a:t>
            </a:r>
            <a:r>
              <a:rPr lang="en-US" sz="2000" dirty="0">
                <a:solidFill>
                  <a:schemeClr val="bg1">
                    <a:lumMod val="95000"/>
                  </a:schemeClr>
                </a:solidFill>
                <a:latin typeface="Courier New" panose="02070309020205020404" pitchFamily="49" charset="0"/>
                <a:cs typeface="Courier New" panose="02070309020205020404" pitchFamily="49" charset="0"/>
              </a:rPr>
              <a:t> -c </a:t>
            </a:r>
            <a:r>
              <a:rPr lang="en-US" sz="2000" dirty="0" err="1">
                <a:solidFill>
                  <a:schemeClr val="bg1">
                    <a:lumMod val="95000"/>
                  </a:schemeClr>
                </a:solidFill>
                <a:latin typeface="Courier New" panose="02070309020205020404" pitchFamily="49" charset="0"/>
                <a:cs typeface="Courier New" panose="02070309020205020404" pitchFamily="49" charset="0"/>
              </a:rPr>
              <a:t>conda</a:t>
            </a:r>
            <a:r>
              <a:rPr lang="en-US" sz="2000" dirty="0">
                <a:solidFill>
                  <a:schemeClr val="bg1">
                    <a:lumMod val="95000"/>
                  </a:schemeClr>
                </a:solidFill>
                <a:latin typeface="Courier New" panose="02070309020205020404" pitchFamily="49" charset="0"/>
                <a:cs typeface="Courier New" panose="02070309020205020404" pitchFamily="49" charset="0"/>
              </a:rPr>
              <a:t>-forge -c </a:t>
            </a:r>
            <a:r>
              <a:rPr lang="en-US" sz="2000" dirty="0" err="1">
                <a:solidFill>
                  <a:schemeClr val="bg1">
                    <a:lumMod val="95000"/>
                  </a:schemeClr>
                </a:solidFill>
                <a:latin typeface="Courier New" panose="02070309020205020404" pitchFamily="49" charset="0"/>
                <a:cs typeface="Courier New" panose="02070309020205020404" pitchFamily="49" charset="0"/>
              </a:rPr>
              <a:t>bioconda</a:t>
            </a:r>
            <a:r>
              <a:rPr lang="en-US" sz="2000" dirty="0">
                <a:solidFill>
                  <a:schemeClr val="bg1">
                    <a:lumMod val="95000"/>
                  </a:schemeClr>
                </a:solidFill>
                <a:latin typeface="Courier New" panose="02070309020205020404" pitchFamily="49" charset="0"/>
                <a:cs typeface="Courier New" panose="02070309020205020404" pitchFamily="49" charset="0"/>
              </a:rPr>
              <a:t> </a:t>
            </a:r>
            <a:r>
              <a:rPr lang="en-US" sz="2000" dirty="0" err="1">
                <a:solidFill>
                  <a:schemeClr val="bg1">
                    <a:lumMod val="95000"/>
                  </a:schemeClr>
                </a:solidFill>
                <a:latin typeface="Courier New" panose="02070309020205020404" pitchFamily="49" charset="0"/>
                <a:cs typeface="Courier New" panose="02070309020205020404" pitchFamily="49" charset="0"/>
              </a:rPr>
              <a:t>staramr</a:t>
            </a:r>
            <a:r>
              <a:rPr lang="en-US" sz="2000" dirty="0">
                <a:solidFill>
                  <a:schemeClr val="bg1">
                    <a:lumMod val="95000"/>
                  </a:schemeClr>
                </a:solidFill>
                <a:latin typeface="Courier New" panose="02070309020205020404" pitchFamily="49" charset="0"/>
                <a:cs typeface="Courier New" panose="02070309020205020404" pitchFamily="49" charset="0"/>
              </a:rPr>
              <a:t> -y</a:t>
            </a:r>
          </a:p>
        </p:txBody>
      </p:sp>
      <p:sp>
        <p:nvSpPr>
          <p:cNvPr id="9" name="TextBox 8">
            <a:extLst>
              <a:ext uri="{FF2B5EF4-FFF2-40B4-BE49-F238E27FC236}">
                <a16:creationId xmlns:a16="http://schemas.microsoft.com/office/drawing/2014/main" id="{DB516E7F-E58B-7295-4C54-A24ED46CBF3D}"/>
              </a:ext>
            </a:extLst>
          </p:cNvPr>
          <p:cNvSpPr txBox="1"/>
          <p:nvPr/>
        </p:nvSpPr>
        <p:spPr>
          <a:xfrm>
            <a:off x="514111" y="2334917"/>
            <a:ext cx="10515600" cy="523220"/>
          </a:xfrm>
          <a:prstGeom prst="rect">
            <a:avLst/>
          </a:prstGeom>
          <a:noFill/>
        </p:spPr>
        <p:txBody>
          <a:bodyPr wrap="square">
            <a:spAutoFit/>
          </a:bodyPr>
          <a:lstStyle/>
          <a:p>
            <a:pPr marL="0" indent="0">
              <a:buNone/>
            </a:pPr>
            <a:r>
              <a:rPr lang="en-US" sz="2800" dirty="0">
                <a:latin typeface="Calibri" panose="020F0502020204030204" pitchFamily="34" charset="0"/>
                <a:cs typeface="Calibri" panose="020F0502020204030204" pitchFamily="34" charset="0"/>
              </a:rPr>
              <a:t>for </a:t>
            </a:r>
            <a:r>
              <a:rPr lang="en-US" sz="2800" dirty="0" err="1">
                <a:latin typeface="Calibri" panose="020F0502020204030204" pitchFamily="34" charset="0"/>
                <a:cs typeface="Calibri" panose="020F0502020204030204" pitchFamily="34" charset="0"/>
              </a:rPr>
              <a:t>FastA</a:t>
            </a:r>
            <a:r>
              <a:rPr lang="en-US" sz="2800" dirty="0">
                <a:latin typeface="Calibri" panose="020F0502020204030204" pitchFamily="34" charset="0"/>
                <a:cs typeface="Calibri" panose="020F0502020204030204" pitchFamily="34" charset="0"/>
              </a:rPr>
              <a:t> </a:t>
            </a:r>
            <a:r>
              <a:rPr lang="en-US" sz="2800" i="1" dirty="0">
                <a:latin typeface="Calibri" panose="020F0502020204030204" pitchFamily="34" charset="0"/>
                <a:cs typeface="Calibri" panose="020F0502020204030204" pitchFamily="34" charset="0"/>
              </a:rPr>
              <a:t>Bacillus anthracis</a:t>
            </a:r>
            <a:endParaRPr lang="en-US" sz="3200" i="1" dirty="0">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E4A89A09-CBC8-E319-D59D-F15CE10D31DF}"/>
              </a:ext>
            </a:extLst>
          </p:cNvPr>
          <p:cNvSpPr txBox="1"/>
          <p:nvPr/>
        </p:nvSpPr>
        <p:spPr>
          <a:xfrm>
            <a:off x="516036" y="3667937"/>
            <a:ext cx="10515600" cy="523220"/>
          </a:xfrm>
          <a:prstGeom prst="rect">
            <a:avLst/>
          </a:prstGeom>
          <a:noFill/>
        </p:spPr>
        <p:txBody>
          <a:bodyPr wrap="square">
            <a:spAutoFit/>
          </a:bodyPr>
          <a:lstStyle/>
          <a:p>
            <a:pPr marL="0" indent="0">
              <a:buNone/>
            </a:pPr>
            <a:r>
              <a:rPr lang="en-US" sz="2800" dirty="0">
                <a:latin typeface="Calibri" panose="020F0502020204030204" pitchFamily="34" charset="0"/>
                <a:cs typeface="Calibri" panose="020F0502020204030204" pitchFamily="34" charset="0"/>
              </a:rPr>
              <a:t>for </a:t>
            </a:r>
            <a:r>
              <a:rPr lang="en-US" sz="2800" dirty="0" err="1">
                <a:latin typeface="Calibri" panose="020F0502020204030204" pitchFamily="34" charset="0"/>
                <a:cs typeface="Calibri" panose="020F0502020204030204" pitchFamily="34" charset="0"/>
              </a:rPr>
              <a:t>FastQ</a:t>
            </a:r>
            <a:r>
              <a:rPr lang="en-US" sz="2800" dirty="0">
                <a:latin typeface="Calibri" panose="020F0502020204030204" pitchFamily="34" charset="0"/>
                <a:cs typeface="Calibri" panose="020F0502020204030204" pitchFamily="34" charset="0"/>
              </a:rPr>
              <a:t> </a:t>
            </a:r>
            <a:r>
              <a:rPr lang="en-US" sz="2800" i="1" dirty="0">
                <a:latin typeface="Calibri" panose="020F0502020204030204" pitchFamily="34" charset="0"/>
                <a:cs typeface="Calibri" panose="020F0502020204030204" pitchFamily="34" charset="0"/>
              </a:rPr>
              <a:t>Salmonella enterica</a:t>
            </a:r>
            <a:endParaRPr lang="en-US" sz="3200"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51921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BD43-BB03-4682-94B5-8B47D0DECE02}"/>
              </a:ext>
            </a:extLst>
          </p:cNvPr>
          <p:cNvSpPr>
            <a:spLocks noGrp="1"/>
          </p:cNvSpPr>
          <p:nvPr>
            <p:ph type="title"/>
          </p:nvPr>
        </p:nvSpPr>
        <p:spPr/>
        <p:txBody>
          <a:bodyPr/>
          <a:lstStyle/>
          <a:p>
            <a:r>
              <a:rPr lang="en-US" dirty="0"/>
              <a:t>I have an important new isolate assembly…</a:t>
            </a:r>
          </a:p>
        </p:txBody>
      </p:sp>
      <p:sp>
        <p:nvSpPr>
          <p:cNvPr id="13" name="Content Placeholder 12">
            <a:extLst>
              <a:ext uri="{FF2B5EF4-FFF2-40B4-BE49-F238E27FC236}">
                <a16:creationId xmlns:a16="http://schemas.microsoft.com/office/drawing/2014/main" id="{9DC287DF-7978-4BD4-B4F8-B3271057CE91}"/>
              </a:ext>
            </a:extLst>
          </p:cNvPr>
          <p:cNvSpPr>
            <a:spLocks noGrp="1"/>
          </p:cNvSpPr>
          <p:nvPr>
            <p:ph sz="half" idx="1"/>
          </p:nvPr>
        </p:nvSpPr>
        <p:spPr>
          <a:xfrm>
            <a:off x="838199" y="1825625"/>
            <a:ext cx="9926257" cy="4351338"/>
          </a:xfrm>
        </p:spPr>
        <p:txBody>
          <a:bodyPr/>
          <a:lstStyle/>
          <a:p>
            <a:r>
              <a:rPr lang="en-US" dirty="0"/>
              <a:t>a </a:t>
            </a:r>
            <a:r>
              <a:rPr lang="en-US" dirty="0" err="1"/>
              <a:t>FastA</a:t>
            </a:r>
            <a:r>
              <a:rPr lang="en-US" dirty="0"/>
              <a:t> assembly is just a bunch of nucleotides, ATCG, awfully boring!</a:t>
            </a:r>
          </a:p>
          <a:p>
            <a:endParaRPr lang="en-US" dirty="0"/>
          </a:p>
          <a:p>
            <a:endParaRPr lang="en-US" dirty="0"/>
          </a:p>
          <a:p>
            <a:endParaRPr lang="en-US" dirty="0"/>
          </a:p>
          <a:p>
            <a:endParaRPr lang="en-US" dirty="0"/>
          </a:p>
          <a:p>
            <a:endParaRPr lang="en-US" dirty="0"/>
          </a:p>
          <a:p>
            <a:r>
              <a:rPr lang="en-US" dirty="0"/>
              <a:t>… now what?</a:t>
            </a:r>
          </a:p>
          <a:p>
            <a:endParaRPr lang="en-US" dirty="0"/>
          </a:p>
          <a:p>
            <a:pPr marL="0" indent="0">
              <a:buNone/>
            </a:pPr>
            <a:endParaRPr lang="en-US" dirty="0"/>
          </a:p>
        </p:txBody>
      </p:sp>
      <p:pic>
        <p:nvPicPr>
          <p:cNvPr id="8" name="Picture 7" descr="A picture containing clipart&#10;&#10;Description automatically generated">
            <a:extLst>
              <a:ext uri="{FF2B5EF4-FFF2-40B4-BE49-F238E27FC236}">
                <a16:creationId xmlns:a16="http://schemas.microsoft.com/office/drawing/2014/main" id="{AB568DC4-4E8F-9316-70B8-32227FB7BD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5193" y="2633248"/>
            <a:ext cx="2257105" cy="2216536"/>
          </a:xfrm>
          <a:prstGeom prst="rect">
            <a:avLst/>
          </a:prstGeom>
        </p:spPr>
      </p:pic>
      <p:pic>
        <p:nvPicPr>
          <p:cNvPr id="12" name="Picture 11">
            <a:extLst>
              <a:ext uri="{FF2B5EF4-FFF2-40B4-BE49-F238E27FC236}">
                <a16:creationId xmlns:a16="http://schemas.microsoft.com/office/drawing/2014/main" id="{7792F03C-2576-C0AE-7F53-93750B46B908}"/>
              </a:ext>
            </a:extLst>
          </p:cNvPr>
          <p:cNvPicPr>
            <a:picLocks noChangeAspect="1"/>
          </p:cNvPicPr>
          <p:nvPr/>
        </p:nvPicPr>
        <p:blipFill>
          <a:blip r:embed="rId3"/>
          <a:stretch>
            <a:fillRect/>
          </a:stretch>
        </p:blipFill>
        <p:spPr>
          <a:xfrm>
            <a:off x="1110550" y="2877133"/>
            <a:ext cx="8327300" cy="1682467"/>
          </a:xfrm>
          <a:prstGeom prst="rect">
            <a:avLst/>
          </a:prstGeom>
        </p:spPr>
      </p:pic>
    </p:spTree>
    <p:extLst>
      <p:ext uri="{BB962C8B-B14F-4D97-AF65-F5344CB8AC3E}">
        <p14:creationId xmlns:p14="http://schemas.microsoft.com/office/powerpoint/2010/main" val="20701929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E1DB75-6DBC-4CF5-8756-BCD8541E8DBE}"/>
              </a:ext>
            </a:extLst>
          </p:cNvPr>
          <p:cNvSpPr>
            <a:spLocks noGrp="1"/>
          </p:cNvSpPr>
          <p:nvPr>
            <p:ph type="title"/>
          </p:nvPr>
        </p:nvSpPr>
        <p:spPr/>
        <p:txBody>
          <a:bodyPr/>
          <a:lstStyle/>
          <a:p>
            <a:r>
              <a:rPr lang="en-US" dirty="0"/>
              <a:t>Download </a:t>
            </a:r>
            <a:r>
              <a:rPr lang="en-US" i="1" dirty="0"/>
              <a:t>Bacillus </a:t>
            </a:r>
            <a:r>
              <a:rPr lang="en-US" dirty="0"/>
              <a:t>assembled genome (</a:t>
            </a:r>
            <a:r>
              <a:rPr lang="en-US" dirty="0" err="1"/>
              <a:t>FastA</a:t>
            </a:r>
            <a:r>
              <a:rPr lang="en-US" dirty="0"/>
              <a:t>)</a:t>
            </a:r>
          </a:p>
        </p:txBody>
      </p:sp>
      <p:sp>
        <p:nvSpPr>
          <p:cNvPr id="7" name="Content Placeholder 3">
            <a:extLst>
              <a:ext uri="{FF2B5EF4-FFF2-40B4-BE49-F238E27FC236}">
                <a16:creationId xmlns:a16="http://schemas.microsoft.com/office/drawing/2014/main" id="{CBDF4AF0-0490-47F2-8430-8084EAB6DBC9}"/>
              </a:ext>
            </a:extLst>
          </p:cNvPr>
          <p:cNvSpPr>
            <a:spLocks noGrp="1"/>
          </p:cNvSpPr>
          <p:nvPr>
            <p:ph idx="1"/>
          </p:nvPr>
        </p:nvSpPr>
        <p:spPr>
          <a:xfrm>
            <a:off x="474562" y="1837199"/>
            <a:ext cx="10879238" cy="5020801"/>
          </a:xfrm>
          <a:solidFill>
            <a:schemeClr val="tx1">
              <a:lumMod val="95000"/>
              <a:lumOff val="5000"/>
            </a:schemeClr>
          </a:solidFill>
          <a:ln w="57150">
            <a:solidFill>
              <a:schemeClr val="accent1"/>
            </a:solidFill>
          </a:ln>
        </p:spPr>
        <p:txBody>
          <a:bodyPr>
            <a:normAutofit fontScale="92500" lnSpcReduction="20000"/>
          </a:bodyPr>
          <a:lstStyle/>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a:t>
            </a:r>
            <a:r>
              <a:rPr lang="en-US" sz="2400" dirty="0" err="1">
                <a:solidFill>
                  <a:schemeClr val="bg1">
                    <a:lumMod val="95000"/>
                  </a:schemeClr>
                </a:solidFill>
                <a:latin typeface="Courier New" panose="02070309020205020404" pitchFamily="49" charset="0"/>
                <a:cs typeface="Courier New" panose="02070309020205020404" pitchFamily="49" charset="0"/>
              </a:rPr>
              <a:t>mkdir</a:t>
            </a:r>
            <a:r>
              <a:rPr lang="en-US" sz="2400" dirty="0">
                <a:solidFill>
                  <a:schemeClr val="bg1">
                    <a:lumMod val="95000"/>
                  </a:schemeClr>
                </a:solidFill>
                <a:latin typeface="Courier New" panose="02070309020205020404" pitchFamily="49" charset="0"/>
                <a:cs typeface="Courier New" panose="02070309020205020404" pitchFamily="49" charset="0"/>
              </a:rPr>
              <a:t> -</a:t>
            </a:r>
            <a:r>
              <a:rPr lang="en-US" sz="2400" dirty="0" err="1">
                <a:solidFill>
                  <a:schemeClr val="bg1">
                    <a:lumMod val="95000"/>
                  </a:schemeClr>
                </a:solidFill>
                <a:latin typeface="Courier New" panose="02070309020205020404" pitchFamily="49" charset="0"/>
                <a:cs typeface="Courier New" panose="02070309020205020404" pitchFamily="49" charset="0"/>
              </a:rPr>
              <a:t>pv</a:t>
            </a:r>
            <a:r>
              <a:rPr lang="en-US" sz="2400" dirty="0">
                <a:solidFill>
                  <a:schemeClr val="bg1">
                    <a:lumMod val="95000"/>
                  </a:schemeClr>
                </a:solidFill>
                <a:latin typeface="Courier New" panose="02070309020205020404" pitchFamily="49" charset="0"/>
                <a:cs typeface="Courier New" panose="02070309020205020404" pitchFamily="49" charset="0"/>
              </a:rPr>
              <a:t> ~/fundamentals/annotation</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cd ~/fundamentals/annotation</a:t>
            </a:r>
          </a:p>
          <a:p>
            <a:pPr marL="0" indent="0">
              <a:buNone/>
            </a:pPr>
            <a:endParaRPr lang="en-US" sz="2400" dirty="0">
              <a:solidFill>
                <a:schemeClr val="bg1">
                  <a:lumMod val="95000"/>
                </a:schemeClr>
              </a:solidFill>
              <a:latin typeface="Courier New" panose="02070309020205020404" pitchFamily="49" charset="0"/>
              <a:cs typeface="Courier New" panose="02070309020205020404" pitchFamily="49" charset="0"/>
            </a:endParaRP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get genome assembly </a:t>
            </a:r>
            <a:r>
              <a:rPr lang="en-US" sz="2400" dirty="0" err="1">
                <a:solidFill>
                  <a:schemeClr val="bg1">
                    <a:lumMod val="95000"/>
                  </a:schemeClr>
                </a:solidFill>
                <a:latin typeface="Courier New" panose="02070309020205020404" pitchFamily="49" charset="0"/>
                <a:cs typeface="Courier New" panose="02070309020205020404" pitchFamily="49" charset="0"/>
              </a:rPr>
              <a:t>FastA</a:t>
            </a:r>
            <a:r>
              <a:rPr lang="en-US" sz="2400" dirty="0">
                <a:solidFill>
                  <a:schemeClr val="bg1">
                    <a:lumMod val="95000"/>
                  </a:schemeClr>
                </a:solidFill>
                <a:latin typeface="Courier New" panose="02070309020205020404" pitchFamily="49" charset="0"/>
                <a:cs typeface="Courier New" panose="02070309020205020404" pitchFamily="49" charset="0"/>
              </a:rPr>
              <a:t> of Bacillus anthracis</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a:t>
            </a:r>
            <a:r>
              <a:rPr lang="en-US" sz="2400" dirty="0" err="1">
                <a:solidFill>
                  <a:schemeClr val="bg1">
                    <a:lumMod val="95000"/>
                  </a:schemeClr>
                </a:solidFill>
                <a:latin typeface="Courier New" panose="02070309020205020404" pitchFamily="49" charset="0"/>
                <a:cs typeface="Courier New" panose="02070309020205020404" pitchFamily="49" charset="0"/>
              </a:rPr>
              <a:t>wget</a:t>
            </a:r>
            <a:r>
              <a:rPr lang="en-US" sz="2400" dirty="0">
                <a:solidFill>
                  <a:schemeClr val="bg1">
                    <a:lumMod val="95000"/>
                  </a:schemeClr>
                </a:solidFill>
                <a:latin typeface="Courier New" panose="02070309020205020404" pitchFamily="49" charset="0"/>
                <a:cs typeface="Courier New" panose="02070309020205020404" pitchFamily="49" charset="0"/>
              </a:rPr>
              <a:t> https://ftp.ncbi.nlm.nih.gov/genomes/all/GCF/000/008/445/GCF_000008445.1_ASM844v1/GCF_000008445.1_ASM844v1_genomic.fna.gz</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a:t>
            </a:r>
            <a:r>
              <a:rPr lang="en-US" sz="2400" dirty="0" err="1">
                <a:solidFill>
                  <a:schemeClr val="bg1">
                    <a:lumMod val="95000"/>
                  </a:schemeClr>
                </a:solidFill>
                <a:latin typeface="Courier New" panose="02070309020205020404" pitchFamily="49" charset="0"/>
                <a:cs typeface="Courier New" panose="02070309020205020404" pitchFamily="49" charset="0"/>
              </a:rPr>
              <a:t>gunzip</a:t>
            </a:r>
            <a:r>
              <a:rPr lang="en-US" sz="2400" dirty="0">
                <a:solidFill>
                  <a:schemeClr val="bg1">
                    <a:lumMod val="95000"/>
                  </a:schemeClr>
                </a:solidFill>
                <a:latin typeface="Courier New" panose="02070309020205020404" pitchFamily="49" charset="0"/>
                <a:cs typeface="Courier New" panose="02070309020205020404" pitchFamily="49" charset="0"/>
              </a:rPr>
              <a:t> -v GCF_000008445.1_ASM844v1_genomic.fna.gz</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mv -v \</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GCF_000008445.1_ASM844v1_genomic.fna \</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a:t>
            </a:r>
            <a:r>
              <a:rPr lang="en-US" sz="2400" dirty="0" err="1">
                <a:solidFill>
                  <a:schemeClr val="bg1">
                    <a:lumMod val="95000"/>
                  </a:schemeClr>
                </a:solidFill>
                <a:latin typeface="Courier New" panose="02070309020205020404" pitchFamily="49" charset="0"/>
                <a:cs typeface="Courier New" panose="02070309020205020404" pitchFamily="49" charset="0"/>
              </a:rPr>
              <a:t>Ames_Ancestor.fna</a:t>
            </a:r>
            <a:endParaRPr lang="en-US" sz="2400" dirty="0">
              <a:solidFill>
                <a:schemeClr val="bg1">
                  <a:lumMod val="95000"/>
                </a:schemeClr>
              </a:solidFill>
              <a:latin typeface="Courier New" panose="02070309020205020404" pitchFamily="49" charset="0"/>
              <a:cs typeface="Courier New" panose="02070309020205020404" pitchFamily="49" charset="0"/>
            </a:endParaRP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grep '&gt;' </a:t>
            </a:r>
            <a:r>
              <a:rPr lang="en-US" sz="2400" dirty="0" err="1">
                <a:solidFill>
                  <a:schemeClr val="bg1">
                    <a:lumMod val="95000"/>
                  </a:schemeClr>
                </a:solidFill>
                <a:latin typeface="Courier New" panose="02070309020205020404" pitchFamily="49" charset="0"/>
                <a:cs typeface="Courier New" panose="02070309020205020404" pitchFamily="49" charset="0"/>
              </a:rPr>
              <a:t>Ames_Ancestor.fna</a:t>
            </a:r>
            <a:endParaRPr lang="en-US" sz="2400" dirty="0">
              <a:solidFill>
                <a:schemeClr val="bg1">
                  <a:lumMod val="95000"/>
                </a:schemeClr>
              </a:solidFill>
              <a:latin typeface="Courier New" panose="02070309020205020404" pitchFamily="49" charset="0"/>
              <a:cs typeface="Courier New" panose="02070309020205020404" pitchFamily="49" charset="0"/>
            </a:endParaRPr>
          </a:p>
          <a:p>
            <a:pPr marL="0" indent="0">
              <a:buNone/>
            </a:pPr>
            <a:r>
              <a:rPr lang="en-US" sz="1300" dirty="0">
                <a:solidFill>
                  <a:schemeClr val="bg1">
                    <a:lumMod val="95000"/>
                  </a:schemeClr>
                </a:solidFill>
                <a:latin typeface="Courier New" panose="02070309020205020404" pitchFamily="49" charset="0"/>
                <a:cs typeface="Courier New" panose="02070309020205020404" pitchFamily="49" charset="0"/>
              </a:rPr>
              <a:t>        &gt;NC_007530.2 Bacillus anthracis str. 'Ames Ancestor', complete sequence</a:t>
            </a:r>
          </a:p>
          <a:p>
            <a:pPr marL="0" indent="0">
              <a:buNone/>
            </a:pPr>
            <a:r>
              <a:rPr lang="en-US" sz="1300" dirty="0">
                <a:solidFill>
                  <a:schemeClr val="bg1">
                    <a:lumMod val="95000"/>
                  </a:schemeClr>
                </a:solidFill>
                <a:latin typeface="Courier New" panose="02070309020205020404" pitchFamily="49" charset="0"/>
                <a:cs typeface="Courier New" panose="02070309020205020404" pitchFamily="49" charset="0"/>
              </a:rPr>
              <a:t>        &gt;NC_007322.2 Bacillus anthracis str. 'Ames Ancestor' plasmid pXO1, complete sequence</a:t>
            </a:r>
          </a:p>
          <a:p>
            <a:pPr marL="0" indent="0">
              <a:buNone/>
            </a:pPr>
            <a:r>
              <a:rPr lang="en-US" sz="1300" dirty="0">
                <a:solidFill>
                  <a:schemeClr val="bg1">
                    <a:lumMod val="95000"/>
                  </a:schemeClr>
                </a:solidFill>
                <a:latin typeface="Courier New" panose="02070309020205020404" pitchFamily="49" charset="0"/>
                <a:cs typeface="Courier New" panose="02070309020205020404" pitchFamily="49" charset="0"/>
              </a:rPr>
              <a:t>        &gt;NC_007323.3 Bacillus anthracis str. 'Ames Ancestor' plasmid pXO2, complete sequence</a:t>
            </a:r>
          </a:p>
          <a:p>
            <a:pPr marL="0" indent="0">
              <a:buNone/>
            </a:pPr>
            <a:endParaRPr lang="en-US" sz="2400" dirty="0">
              <a:solidFill>
                <a:schemeClr val="bg1">
                  <a:lumMod val="9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2606368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E1DB75-6DBC-4CF5-8756-BCD8541E8DBE}"/>
              </a:ext>
            </a:extLst>
          </p:cNvPr>
          <p:cNvSpPr>
            <a:spLocks noGrp="1"/>
          </p:cNvSpPr>
          <p:nvPr>
            <p:ph type="title"/>
          </p:nvPr>
        </p:nvSpPr>
        <p:spPr/>
        <p:txBody>
          <a:bodyPr>
            <a:normAutofit/>
          </a:bodyPr>
          <a:lstStyle/>
          <a:p>
            <a:r>
              <a:rPr lang="en-US" sz="4000" dirty="0"/>
              <a:t>Download </a:t>
            </a:r>
            <a:r>
              <a:rPr lang="en-US" sz="4000" i="1" dirty="0"/>
              <a:t>Salmonella</a:t>
            </a:r>
            <a:r>
              <a:rPr lang="en-US" sz="4000" dirty="0"/>
              <a:t> assembled genome (</a:t>
            </a:r>
            <a:r>
              <a:rPr lang="en-US" sz="4000" dirty="0" err="1"/>
              <a:t>FastA</a:t>
            </a:r>
            <a:r>
              <a:rPr lang="en-US" sz="4000" dirty="0"/>
              <a:t>)</a:t>
            </a:r>
          </a:p>
        </p:txBody>
      </p:sp>
      <p:sp>
        <p:nvSpPr>
          <p:cNvPr id="7" name="Content Placeholder 3">
            <a:extLst>
              <a:ext uri="{FF2B5EF4-FFF2-40B4-BE49-F238E27FC236}">
                <a16:creationId xmlns:a16="http://schemas.microsoft.com/office/drawing/2014/main" id="{CBDF4AF0-0490-47F2-8430-8084EAB6DBC9}"/>
              </a:ext>
            </a:extLst>
          </p:cNvPr>
          <p:cNvSpPr>
            <a:spLocks noGrp="1"/>
          </p:cNvSpPr>
          <p:nvPr>
            <p:ph idx="1"/>
          </p:nvPr>
        </p:nvSpPr>
        <p:spPr>
          <a:xfrm>
            <a:off x="474562" y="1837199"/>
            <a:ext cx="11007524" cy="5020801"/>
          </a:xfrm>
          <a:solidFill>
            <a:schemeClr val="tx1">
              <a:lumMod val="95000"/>
              <a:lumOff val="5000"/>
            </a:schemeClr>
          </a:solidFill>
          <a:ln w="57150">
            <a:solidFill>
              <a:schemeClr val="accent1"/>
            </a:solidFill>
          </a:ln>
        </p:spPr>
        <p:txBody>
          <a:bodyPr>
            <a:normAutofit fontScale="92500" lnSpcReduction="10000"/>
          </a:bodyPr>
          <a:lstStyle/>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a:t>
            </a:r>
            <a:r>
              <a:rPr lang="en-US" sz="2400" dirty="0" err="1">
                <a:solidFill>
                  <a:schemeClr val="bg1">
                    <a:lumMod val="95000"/>
                  </a:schemeClr>
                </a:solidFill>
                <a:latin typeface="Courier New" panose="02070309020205020404" pitchFamily="49" charset="0"/>
                <a:cs typeface="Courier New" panose="02070309020205020404" pitchFamily="49" charset="0"/>
              </a:rPr>
              <a:t>mkdir</a:t>
            </a:r>
            <a:r>
              <a:rPr lang="en-US" sz="2400" dirty="0">
                <a:solidFill>
                  <a:schemeClr val="bg1">
                    <a:lumMod val="95000"/>
                  </a:schemeClr>
                </a:solidFill>
                <a:latin typeface="Courier New" panose="02070309020205020404" pitchFamily="49" charset="0"/>
                <a:cs typeface="Courier New" panose="02070309020205020404" pitchFamily="49" charset="0"/>
              </a:rPr>
              <a:t> -</a:t>
            </a:r>
            <a:r>
              <a:rPr lang="en-US" sz="2400" dirty="0" err="1">
                <a:solidFill>
                  <a:schemeClr val="bg1">
                    <a:lumMod val="95000"/>
                  </a:schemeClr>
                </a:solidFill>
                <a:latin typeface="Courier New" panose="02070309020205020404" pitchFamily="49" charset="0"/>
                <a:cs typeface="Courier New" panose="02070309020205020404" pitchFamily="49" charset="0"/>
              </a:rPr>
              <a:t>pv</a:t>
            </a:r>
            <a:r>
              <a:rPr lang="en-US" sz="2400" dirty="0">
                <a:solidFill>
                  <a:schemeClr val="bg1">
                    <a:lumMod val="95000"/>
                  </a:schemeClr>
                </a:solidFill>
                <a:latin typeface="Courier New" panose="02070309020205020404" pitchFamily="49" charset="0"/>
                <a:cs typeface="Courier New" panose="02070309020205020404" pitchFamily="49" charset="0"/>
              </a:rPr>
              <a:t> ~/fundamentals/annotation</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cd ~/fundamentals/annotation</a:t>
            </a:r>
          </a:p>
          <a:p>
            <a:pPr marL="0" indent="0">
              <a:buNone/>
            </a:pPr>
            <a:endParaRPr lang="en-US" sz="2400" dirty="0">
              <a:solidFill>
                <a:schemeClr val="bg1">
                  <a:lumMod val="95000"/>
                </a:schemeClr>
              </a:solidFill>
              <a:latin typeface="Courier New" panose="02070309020205020404" pitchFamily="49" charset="0"/>
              <a:cs typeface="Courier New" panose="02070309020205020404" pitchFamily="49" charset="0"/>
            </a:endParaRP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get </a:t>
            </a:r>
            <a:r>
              <a:rPr lang="en-US" sz="2400" dirty="0" err="1">
                <a:solidFill>
                  <a:schemeClr val="bg1">
                    <a:lumMod val="95000"/>
                  </a:schemeClr>
                </a:solidFill>
                <a:latin typeface="Courier New" panose="02070309020205020404" pitchFamily="49" charset="0"/>
                <a:cs typeface="Courier New" panose="02070309020205020404" pitchFamily="49" charset="0"/>
              </a:rPr>
              <a:t>FastA</a:t>
            </a:r>
            <a:r>
              <a:rPr lang="en-US" sz="2400" dirty="0">
                <a:solidFill>
                  <a:schemeClr val="bg1">
                    <a:lumMod val="95000"/>
                  </a:schemeClr>
                </a:solidFill>
                <a:latin typeface="Courier New" panose="02070309020205020404" pitchFamily="49" charset="0"/>
                <a:cs typeface="Courier New" panose="02070309020205020404" pitchFamily="49" charset="0"/>
              </a:rPr>
              <a:t> assembly of Salmonella enterica</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a:t>
            </a:r>
            <a:r>
              <a:rPr lang="en-US" sz="2400" dirty="0" err="1">
                <a:solidFill>
                  <a:schemeClr val="bg1">
                    <a:lumMod val="95000"/>
                  </a:schemeClr>
                </a:solidFill>
                <a:latin typeface="Courier New" panose="02070309020205020404" pitchFamily="49" charset="0"/>
                <a:cs typeface="Courier New" panose="02070309020205020404" pitchFamily="49" charset="0"/>
              </a:rPr>
              <a:t>wget</a:t>
            </a:r>
            <a:r>
              <a:rPr lang="en-US" sz="2400" dirty="0">
                <a:solidFill>
                  <a:schemeClr val="bg1">
                    <a:lumMod val="95000"/>
                  </a:schemeClr>
                </a:solidFill>
                <a:latin typeface="Courier New" panose="02070309020205020404" pitchFamily="49" charset="0"/>
                <a:cs typeface="Courier New" panose="02070309020205020404" pitchFamily="49" charset="0"/>
              </a:rPr>
              <a:t> https://ftp.ncbi.nlm.nih.gov/genomes/all/GCF/002/091/095/GCF_002091095.1_ASM209109v1/GCF_002091095.1_ASM209109v1_genomic.fna.gz</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a:t>
            </a:r>
            <a:r>
              <a:rPr lang="en-US" sz="2400" dirty="0" err="1">
                <a:solidFill>
                  <a:schemeClr val="bg1">
                    <a:lumMod val="95000"/>
                  </a:schemeClr>
                </a:solidFill>
                <a:latin typeface="Courier New" panose="02070309020205020404" pitchFamily="49" charset="0"/>
                <a:cs typeface="Courier New" panose="02070309020205020404" pitchFamily="49" charset="0"/>
              </a:rPr>
              <a:t>gunzip</a:t>
            </a:r>
            <a:r>
              <a:rPr lang="en-US" sz="2400" dirty="0">
                <a:solidFill>
                  <a:schemeClr val="bg1">
                    <a:lumMod val="95000"/>
                  </a:schemeClr>
                </a:solidFill>
                <a:latin typeface="Courier New" panose="02070309020205020404" pitchFamily="49" charset="0"/>
                <a:cs typeface="Courier New" panose="02070309020205020404" pitchFamily="49" charset="0"/>
              </a:rPr>
              <a:t> -v GCF_002091095.1_ASM209109v1_genomic.fna.gz</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mv -v \</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GCF_002091095.1_ASM209109v1_genomic.fna \</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R9_3274_R1.fna</a:t>
            </a:r>
          </a:p>
          <a:p>
            <a:pPr marL="0" indent="0">
              <a:buNone/>
            </a:pPr>
            <a:r>
              <a:rPr lang="en-US" sz="2400" dirty="0">
                <a:solidFill>
                  <a:schemeClr val="bg1">
                    <a:lumMod val="95000"/>
                  </a:schemeClr>
                </a:solidFill>
                <a:latin typeface="Courier New" panose="02070309020205020404" pitchFamily="49" charset="0"/>
                <a:cs typeface="Courier New" panose="02070309020205020404" pitchFamily="49" charset="0"/>
              </a:rPr>
              <a:t>$ </a:t>
            </a:r>
            <a:r>
              <a:rPr lang="pt-BR" sz="2400" dirty="0">
                <a:solidFill>
                  <a:schemeClr val="bg1">
                    <a:lumMod val="95000"/>
                  </a:schemeClr>
                </a:solidFill>
                <a:latin typeface="Courier New" panose="02070309020205020404" pitchFamily="49" charset="0"/>
                <a:cs typeface="Courier New" panose="02070309020205020404" pitchFamily="49" charset="0"/>
              </a:rPr>
              <a:t>grep -c '&gt;' R9_3274_R1.fna</a:t>
            </a:r>
          </a:p>
          <a:p>
            <a:pPr marL="0" indent="0">
              <a:buNone/>
            </a:pPr>
            <a:r>
              <a:rPr lang="pt-BR" sz="2400" dirty="0">
                <a:solidFill>
                  <a:schemeClr val="bg1">
                    <a:lumMod val="95000"/>
                  </a:schemeClr>
                </a:solidFill>
                <a:latin typeface="Courier New" panose="02070309020205020404" pitchFamily="49" charset="0"/>
                <a:cs typeface="Courier New" panose="02070309020205020404" pitchFamily="49" charset="0"/>
              </a:rPr>
              <a:t>    </a:t>
            </a:r>
            <a:r>
              <a:rPr lang="pt-BR" sz="1700" dirty="0">
                <a:solidFill>
                  <a:schemeClr val="bg1">
                    <a:lumMod val="95000"/>
                  </a:schemeClr>
                </a:solidFill>
                <a:latin typeface="Courier New" panose="02070309020205020404" pitchFamily="49" charset="0"/>
                <a:cs typeface="Courier New" panose="02070309020205020404" pitchFamily="49" charset="0"/>
              </a:rPr>
              <a:t># 108 contigs</a:t>
            </a:r>
            <a:endParaRPr lang="en-US" sz="1700" dirty="0">
              <a:solidFill>
                <a:schemeClr val="bg1">
                  <a:lumMod val="9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263462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6612-0AD9-43E9-B6C9-876B5B0023B2}"/>
              </a:ext>
            </a:extLst>
          </p:cNvPr>
          <p:cNvSpPr>
            <a:spLocks noGrp="1"/>
          </p:cNvSpPr>
          <p:nvPr>
            <p:ph type="title"/>
          </p:nvPr>
        </p:nvSpPr>
        <p:spPr/>
        <p:txBody>
          <a:bodyPr/>
          <a:lstStyle/>
          <a:p>
            <a:r>
              <a:rPr lang="en-US" dirty="0" err="1"/>
              <a:t>Staramr</a:t>
            </a:r>
            <a:endParaRPr lang="en-US" dirty="0"/>
          </a:p>
        </p:txBody>
      </p:sp>
      <p:sp>
        <p:nvSpPr>
          <p:cNvPr id="3" name="Content Placeholder 2">
            <a:extLst>
              <a:ext uri="{FF2B5EF4-FFF2-40B4-BE49-F238E27FC236}">
                <a16:creationId xmlns:a16="http://schemas.microsoft.com/office/drawing/2014/main" id="{69CD6B5A-DC71-46EE-9CFC-40BB0D1BB910}"/>
              </a:ext>
            </a:extLst>
          </p:cNvPr>
          <p:cNvSpPr>
            <a:spLocks noGrp="1"/>
          </p:cNvSpPr>
          <p:nvPr>
            <p:ph idx="1"/>
          </p:nvPr>
        </p:nvSpPr>
        <p:spPr>
          <a:xfrm>
            <a:off x="838200" y="1825625"/>
            <a:ext cx="10515600" cy="3232512"/>
          </a:xfrm>
        </p:spPr>
        <p:txBody>
          <a:bodyPr>
            <a:normAutofit lnSpcReduction="10000"/>
          </a:bodyPr>
          <a:lstStyle/>
          <a:p>
            <a:r>
              <a:rPr lang="en-US" dirty="0"/>
              <a:t>Scans bacterial genomes against </a:t>
            </a:r>
          </a:p>
          <a:p>
            <a:pPr lvl="1"/>
            <a:r>
              <a:rPr lang="en-US" dirty="0" err="1"/>
              <a:t>ResFinder</a:t>
            </a:r>
            <a:r>
              <a:rPr lang="en-US" dirty="0"/>
              <a:t> - database of antimicrobial resistance genes in bacteria</a:t>
            </a:r>
          </a:p>
          <a:p>
            <a:pPr lvl="1"/>
            <a:r>
              <a:rPr lang="en-US" dirty="0" err="1"/>
              <a:t>PointFinder</a:t>
            </a:r>
            <a:r>
              <a:rPr lang="en-US" dirty="0"/>
              <a:t> - database of point mutations in antimicrobial resistance genes in bacteria</a:t>
            </a:r>
          </a:p>
          <a:p>
            <a:pPr lvl="1"/>
            <a:r>
              <a:rPr lang="en-US" dirty="0" err="1"/>
              <a:t>PlasmidFinder</a:t>
            </a:r>
            <a:r>
              <a:rPr lang="en-US" dirty="0"/>
              <a:t> - database of plasmids</a:t>
            </a:r>
          </a:p>
          <a:p>
            <a:pPr marL="457200" lvl="1" indent="0">
              <a:buNone/>
            </a:pPr>
            <a:endParaRPr lang="en-US" dirty="0"/>
          </a:p>
          <a:p>
            <a:r>
              <a:rPr lang="en-US" dirty="0"/>
              <a:t>https://github.com/phac-nml/staramr</a:t>
            </a:r>
          </a:p>
          <a:p>
            <a:r>
              <a:rPr lang="en-US" dirty="0"/>
              <a:t>From Public health agency of Canada</a:t>
            </a:r>
          </a:p>
        </p:txBody>
      </p:sp>
      <p:pic>
        <p:nvPicPr>
          <p:cNvPr id="5" name="Graphic 4">
            <a:extLst>
              <a:ext uri="{FF2B5EF4-FFF2-40B4-BE49-F238E27FC236}">
                <a16:creationId xmlns:a16="http://schemas.microsoft.com/office/drawing/2014/main" id="{312888A4-15BF-41CD-9B0F-172F2ECAE4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89557" y="4264939"/>
            <a:ext cx="3641950" cy="1820975"/>
          </a:xfrm>
          <a:prstGeom prst="rect">
            <a:avLst/>
          </a:prstGeom>
        </p:spPr>
      </p:pic>
    </p:spTree>
    <p:extLst>
      <p:ext uri="{BB962C8B-B14F-4D97-AF65-F5344CB8AC3E}">
        <p14:creationId xmlns:p14="http://schemas.microsoft.com/office/powerpoint/2010/main" val="1559010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26612-0AD9-43E9-B6C9-876B5B0023B2}"/>
              </a:ext>
            </a:extLst>
          </p:cNvPr>
          <p:cNvSpPr>
            <a:spLocks noGrp="1"/>
          </p:cNvSpPr>
          <p:nvPr>
            <p:ph type="title"/>
          </p:nvPr>
        </p:nvSpPr>
        <p:spPr/>
        <p:txBody>
          <a:bodyPr/>
          <a:lstStyle/>
          <a:p>
            <a:r>
              <a:rPr lang="en-US" dirty="0" err="1"/>
              <a:t>AMRFinderPlus</a:t>
            </a:r>
            <a:endParaRPr lang="en-US" dirty="0"/>
          </a:p>
        </p:txBody>
      </p:sp>
      <p:sp>
        <p:nvSpPr>
          <p:cNvPr id="3" name="Content Placeholder 2">
            <a:extLst>
              <a:ext uri="{FF2B5EF4-FFF2-40B4-BE49-F238E27FC236}">
                <a16:creationId xmlns:a16="http://schemas.microsoft.com/office/drawing/2014/main" id="{69CD6B5A-DC71-46EE-9CFC-40BB0D1BB910}"/>
              </a:ext>
            </a:extLst>
          </p:cNvPr>
          <p:cNvSpPr>
            <a:spLocks noGrp="1"/>
          </p:cNvSpPr>
          <p:nvPr>
            <p:ph idx="1"/>
          </p:nvPr>
        </p:nvSpPr>
        <p:spPr>
          <a:xfrm>
            <a:off x="838200" y="1825625"/>
            <a:ext cx="10515600" cy="3348259"/>
          </a:xfrm>
        </p:spPr>
        <p:txBody>
          <a:bodyPr>
            <a:normAutofit fontScale="85000" lnSpcReduction="20000"/>
          </a:bodyPr>
          <a:lstStyle/>
          <a:p>
            <a:r>
              <a:rPr lang="en-US" dirty="0"/>
              <a:t>Scans bacterial genomes against </a:t>
            </a:r>
          </a:p>
          <a:p>
            <a:pPr lvl="1"/>
            <a:r>
              <a:rPr lang="en-US" dirty="0" err="1"/>
              <a:t>AMRFinderPlus</a:t>
            </a:r>
            <a:r>
              <a:rPr lang="en-US" dirty="0"/>
              <a:t> Database</a:t>
            </a:r>
          </a:p>
          <a:p>
            <a:pPr lvl="2"/>
            <a:r>
              <a:rPr lang="en-US" dirty="0"/>
              <a:t>The 'core' subset version focuses on acquired or intrinsic AMR gene products including point mutations in a limited set of taxa.</a:t>
            </a:r>
          </a:p>
          <a:p>
            <a:pPr lvl="2"/>
            <a:r>
              <a:rPr lang="en-US" dirty="0"/>
              <a:t>The 'plus' subset include a less-selective set of genes of interest including genes involved in virulence, biocide, heat, metal, and acid resistance.</a:t>
            </a:r>
          </a:p>
          <a:p>
            <a:pPr lvl="1"/>
            <a:r>
              <a:rPr lang="en-US" dirty="0"/>
              <a:t>uses a variety of different search algorithms depending on what you give it (BLAST, HMM, etc.)</a:t>
            </a:r>
          </a:p>
          <a:p>
            <a:pPr lvl="1"/>
            <a:r>
              <a:rPr lang="en-US" dirty="0"/>
              <a:t>searches full genes and point mutations depending on arguments given</a:t>
            </a:r>
          </a:p>
          <a:p>
            <a:pPr marL="914400" lvl="2" indent="0">
              <a:buNone/>
            </a:pPr>
            <a:endParaRPr lang="en-US" dirty="0"/>
          </a:p>
          <a:p>
            <a:r>
              <a:rPr lang="en-US" dirty="0"/>
              <a:t>https://github.com/ncbi/amr</a:t>
            </a:r>
          </a:p>
          <a:p>
            <a:r>
              <a:rPr lang="en-US" dirty="0"/>
              <a:t>From US Government (NCBI)</a:t>
            </a:r>
          </a:p>
        </p:txBody>
      </p:sp>
      <p:pic>
        <p:nvPicPr>
          <p:cNvPr id="5" name="Graphic 4">
            <a:extLst>
              <a:ext uri="{FF2B5EF4-FFF2-40B4-BE49-F238E27FC236}">
                <a16:creationId xmlns:a16="http://schemas.microsoft.com/office/drawing/2014/main" id="{AAB89234-5A73-99A2-7AFB-77F7A7022BC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4562" y="4453523"/>
            <a:ext cx="3210535" cy="1605268"/>
          </a:xfrm>
          <a:prstGeom prst="rect">
            <a:avLst/>
          </a:prstGeom>
        </p:spPr>
      </p:pic>
    </p:spTree>
    <p:extLst>
      <p:ext uri="{BB962C8B-B14F-4D97-AF65-F5344CB8AC3E}">
        <p14:creationId xmlns:p14="http://schemas.microsoft.com/office/powerpoint/2010/main" val="37840522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E1DB75-6DBC-4CF5-8756-BCD8541E8DBE}"/>
              </a:ext>
            </a:extLst>
          </p:cNvPr>
          <p:cNvSpPr>
            <a:spLocks noGrp="1"/>
          </p:cNvSpPr>
          <p:nvPr>
            <p:ph type="title"/>
          </p:nvPr>
        </p:nvSpPr>
        <p:spPr/>
        <p:txBody>
          <a:bodyPr/>
          <a:lstStyle/>
          <a:p>
            <a:r>
              <a:rPr lang="en-US" dirty="0"/>
              <a:t>Run </a:t>
            </a:r>
            <a:r>
              <a:rPr lang="en-US" dirty="0" err="1"/>
              <a:t>staramr</a:t>
            </a:r>
            <a:endParaRPr lang="en-US" dirty="0"/>
          </a:p>
        </p:txBody>
      </p:sp>
      <p:sp>
        <p:nvSpPr>
          <p:cNvPr id="7" name="Content Placeholder 3">
            <a:extLst>
              <a:ext uri="{FF2B5EF4-FFF2-40B4-BE49-F238E27FC236}">
                <a16:creationId xmlns:a16="http://schemas.microsoft.com/office/drawing/2014/main" id="{CBDF4AF0-0490-47F2-8430-8084EAB6DBC9}"/>
              </a:ext>
            </a:extLst>
          </p:cNvPr>
          <p:cNvSpPr>
            <a:spLocks noGrp="1"/>
          </p:cNvSpPr>
          <p:nvPr>
            <p:ph idx="1"/>
          </p:nvPr>
        </p:nvSpPr>
        <p:spPr>
          <a:xfrm>
            <a:off x="838200" y="1825625"/>
            <a:ext cx="10368064" cy="3903843"/>
          </a:xfrm>
          <a:solidFill>
            <a:schemeClr val="tx1">
              <a:lumMod val="95000"/>
              <a:lumOff val="5000"/>
            </a:schemeClr>
          </a:solidFill>
          <a:ln w="57150">
            <a:solidFill>
              <a:schemeClr val="accent1"/>
            </a:solidFill>
          </a:ln>
        </p:spPr>
        <p:txBody>
          <a:bodyPr>
            <a:normAutofit fontScale="77500" lnSpcReduction="20000"/>
          </a:bodyPr>
          <a:lstStyle/>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mkdir</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pv</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dirty="0" err="1">
                <a:solidFill>
                  <a:schemeClr val="bg1">
                    <a:lumMod val="95000"/>
                  </a:schemeClr>
                </a:solidFill>
                <a:latin typeface="Courier New" panose="02070309020205020404" pitchFamily="49" charset="0"/>
                <a:cs typeface="Courier New" panose="02070309020205020404" pitchFamily="49" charset="0"/>
              </a:rPr>
              <a:t>staramr</a:t>
            </a: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cd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sz="2800" dirty="0" err="1">
                <a:solidFill>
                  <a:schemeClr val="bg1">
                    <a:lumMod val="95000"/>
                  </a:schemeClr>
                </a:solidFill>
                <a:latin typeface="Courier New" panose="02070309020205020404" pitchFamily="49" charset="0"/>
                <a:cs typeface="Courier New" panose="02070309020205020404" pitchFamily="49" charset="0"/>
              </a:rPr>
              <a:t>staramr</a:t>
            </a:r>
            <a:endParaRPr lang="en-US" sz="2800"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sz="2800" dirty="0">
                <a:solidFill>
                  <a:schemeClr val="bg1">
                    <a:lumMod val="95000"/>
                  </a:schemeClr>
                </a:solidFill>
                <a:latin typeface="Courier New" panose="02070309020205020404" pitchFamily="49" charset="0"/>
                <a:cs typeface="Courier New" panose="02070309020205020404" pitchFamily="49" charset="0"/>
              </a:rPr>
              <a:t>$ </a:t>
            </a:r>
            <a:r>
              <a:rPr lang="en-US" sz="2800" dirty="0" err="1">
                <a:solidFill>
                  <a:schemeClr val="bg1">
                    <a:lumMod val="95000"/>
                  </a:schemeClr>
                </a:solidFill>
                <a:latin typeface="Courier New" panose="02070309020205020404" pitchFamily="49" charset="0"/>
                <a:cs typeface="Courier New" panose="02070309020205020404" pitchFamily="49" charset="0"/>
              </a:rPr>
              <a:t>conda</a:t>
            </a:r>
            <a:r>
              <a:rPr lang="en-US" sz="2800" dirty="0">
                <a:solidFill>
                  <a:schemeClr val="bg1">
                    <a:lumMod val="95000"/>
                  </a:schemeClr>
                </a:solidFill>
                <a:latin typeface="Courier New" panose="02070309020205020404" pitchFamily="49" charset="0"/>
                <a:cs typeface="Courier New" panose="02070309020205020404" pitchFamily="49" charset="0"/>
              </a:rPr>
              <a:t> activate </a:t>
            </a:r>
            <a:r>
              <a:rPr lang="en-US" sz="2800" dirty="0" err="1">
                <a:solidFill>
                  <a:schemeClr val="bg1">
                    <a:lumMod val="95000"/>
                  </a:schemeClr>
                </a:solidFill>
                <a:latin typeface="Courier New" panose="02070309020205020404" pitchFamily="49" charset="0"/>
                <a:cs typeface="Courier New" panose="02070309020205020404" pitchFamily="49" charset="0"/>
              </a:rPr>
              <a:t>staramr</a:t>
            </a:r>
            <a:endParaRPr lang="en-US" sz="2800"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staramr</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search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pointfinder</a:t>
            </a:r>
            <a:r>
              <a:rPr lang="en-US" dirty="0">
                <a:solidFill>
                  <a:schemeClr val="bg1">
                    <a:lumMod val="95000"/>
                  </a:schemeClr>
                </a:solidFill>
                <a:latin typeface="Courier New" panose="02070309020205020404" pitchFamily="49" charset="0"/>
                <a:cs typeface="Courier New" panose="02070309020205020404" pitchFamily="49" charset="0"/>
              </a:rPr>
              <a:t>-organism salmonella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pid</a:t>
            </a:r>
            <a:r>
              <a:rPr lang="en-US" dirty="0">
                <a:solidFill>
                  <a:schemeClr val="bg1">
                    <a:lumMod val="95000"/>
                  </a:schemeClr>
                </a:solidFill>
                <a:latin typeface="Courier New" panose="02070309020205020404" pitchFamily="49" charset="0"/>
                <a:cs typeface="Courier New" panose="02070309020205020404" pitchFamily="49" charset="0"/>
              </a:rPr>
              <a:t>-threshold 90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--percent-length-overlap-</a:t>
            </a:r>
            <a:r>
              <a:rPr lang="en-US" dirty="0" err="1">
                <a:solidFill>
                  <a:schemeClr val="bg1">
                    <a:lumMod val="95000"/>
                  </a:schemeClr>
                </a:solidFill>
                <a:latin typeface="Courier New" panose="02070309020205020404" pitchFamily="49" charset="0"/>
                <a:cs typeface="Courier New" panose="02070309020205020404" pitchFamily="49" charset="0"/>
              </a:rPr>
              <a:t>resfinder</a:t>
            </a:r>
            <a:r>
              <a:rPr lang="en-US" dirty="0">
                <a:solidFill>
                  <a:schemeClr val="bg1">
                    <a:lumMod val="95000"/>
                  </a:schemeClr>
                </a:solidFill>
                <a:latin typeface="Courier New" panose="02070309020205020404" pitchFamily="49" charset="0"/>
                <a:cs typeface="Courier New" panose="02070309020205020404" pitchFamily="49" charset="0"/>
              </a:rPr>
              <a:t> 50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--output-</a:t>
            </a:r>
            <a:r>
              <a:rPr lang="en-US" dirty="0" err="1">
                <a:solidFill>
                  <a:schemeClr val="bg1">
                    <a:lumMod val="95000"/>
                  </a:schemeClr>
                </a:solidFill>
                <a:latin typeface="Courier New" panose="02070309020205020404" pitchFamily="49" charset="0"/>
                <a:cs typeface="Courier New" panose="02070309020205020404" pitchFamily="49" charset="0"/>
              </a:rPr>
              <a:t>dir</a:t>
            </a:r>
            <a:r>
              <a:rPr lang="en-US" dirty="0">
                <a:solidFill>
                  <a:schemeClr val="bg1">
                    <a:lumMod val="95000"/>
                  </a:schemeClr>
                </a:solidFill>
                <a:latin typeface="Courier New" panose="02070309020205020404" pitchFamily="49" charset="0"/>
                <a:cs typeface="Courier New" panose="02070309020205020404" pitchFamily="49" charset="0"/>
              </a:rPr>
              <a:t> R9_3274_R1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dirty="0">
                <a:solidFill>
                  <a:schemeClr val="bg1">
                    <a:lumMod val="95000"/>
                  </a:schemeClr>
                </a:solidFill>
                <a:latin typeface="Courier New" panose="02070309020205020404" pitchFamily="49" charset="0"/>
                <a:cs typeface="Courier New" panose="02070309020205020404" pitchFamily="49" charset="0"/>
              </a:rPr>
              <a:t>R9_3274_R1.fna</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column -</a:t>
            </a:r>
            <a:r>
              <a:rPr lang="en-US" dirty="0" err="1">
                <a:solidFill>
                  <a:schemeClr val="bg1">
                    <a:lumMod val="95000"/>
                  </a:schemeClr>
                </a:solidFill>
                <a:latin typeface="Courier New" panose="02070309020205020404" pitchFamily="49" charset="0"/>
                <a:cs typeface="Courier New" panose="02070309020205020404" pitchFamily="49" charset="0"/>
              </a:rPr>
              <a:t>ts</a:t>
            </a:r>
            <a:r>
              <a:rPr lang="en-US" dirty="0">
                <a:solidFill>
                  <a:schemeClr val="bg1">
                    <a:lumMod val="95000"/>
                  </a:schemeClr>
                </a:solidFill>
                <a:latin typeface="Courier New" panose="02070309020205020404" pitchFamily="49" charset="0"/>
                <a:cs typeface="Courier New" panose="02070309020205020404" pitchFamily="49" charset="0"/>
              </a:rPr>
              <a:t> $'\t' R9_3274_R1/</a:t>
            </a:r>
            <a:r>
              <a:rPr lang="en-US" dirty="0" err="1">
                <a:solidFill>
                  <a:schemeClr val="bg1">
                    <a:lumMod val="95000"/>
                  </a:schemeClr>
                </a:solidFill>
                <a:latin typeface="Courier New" panose="02070309020205020404" pitchFamily="49" charset="0"/>
                <a:cs typeface="Courier New" panose="02070309020205020404" pitchFamily="49" charset="0"/>
              </a:rPr>
              <a:t>detailed_summary.tsv</a:t>
            </a:r>
            <a:r>
              <a:rPr lang="en-US" dirty="0">
                <a:solidFill>
                  <a:schemeClr val="bg1">
                    <a:lumMod val="95000"/>
                  </a:schemeClr>
                </a:solidFill>
                <a:latin typeface="Courier New" panose="02070309020205020404" pitchFamily="49" charset="0"/>
                <a:cs typeface="Courier New" panose="02070309020205020404" pitchFamily="49" charset="0"/>
              </a:rPr>
              <a:t> | less -S</a:t>
            </a:r>
          </a:p>
        </p:txBody>
      </p:sp>
      <p:sp>
        <p:nvSpPr>
          <p:cNvPr id="2" name="TextBox 1">
            <a:extLst>
              <a:ext uri="{FF2B5EF4-FFF2-40B4-BE49-F238E27FC236}">
                <a16:creationId xmlns:a16="http://schemas.microsoft.com/office/drawing/2014/main" id="{01A41B56-2E14-1992-29AA-417629D70D2E}"/>
              </a:ext>
            </a:extLst>
          </p:cNvPr>
          <p:cNvSpPr txBox="1"/>
          <p:nvPr/>
        </p:nvSpPr>
        <p:spPr>
          <a:xfrm>
            <a:off x="838199" y="1321622"/>
            <a:ext cx="8352099" cy="400110"/>
          </a:xfrm>
          <a:prstGeom prst="rect">
            <a:avLst/>
          </a:prstGeom>
          <a:noFill/>
        </p:spPr>
        <p:txBody>
          <a:bodyPr wrap="square">
            <a:spAutoFit/>
          </a:bodyPr>
          <a:lstStyle/>
          <a:p>
            <a:r>
              <a:rPr lang="en-US" sz="2000" dirty="0"/>
              <a:t>All databases are bundled with the installation</a:t>
            </a:r>
          </a:p>
        </p:txBody>
      </p:sp>
    </p:spTree>
    <p:extLst>
      <p:ext uri="{BB962C8B-B14F-4D97-AF65-F5344CB8AC3E}">
        <p14:creationId xmlns:p14="http://schemas.microsoft.com/office/powerpoint/2010/main" val="3184158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C5EE-AE45-441A-BAE5-B18A205A23C9}"/>
              </a:ext>
            </a:extLst>
          </p:cNvPr>
          <p:cNvSpPr>
            <a:spLocks noGrp="1"/>
          </p:cNvSpPr>
          <p:nvPr>
            <p:ph type="title"/>
          </p:nvPr>
        </p:nvSpPr>
        <p:spPr/>
        <p:txBody>
          <a:bodyPr/>
          <a:lstStyle/>
          <a:p>
            <a:r>
              <a:rPr lang="en-US" dirty="0"/>
              <a:t>View complete results</a:t>
            </a:r>
          </a:p>
        </p:txBody>
      </p:sp>
      <p:sp>
        <p:nvSpPr>
          <p:cNvPr id="6" name="TextBox 5">
            <a:extLst>
              <a:ext uri="{FF2B5EF4-FFF2-40B4-BE49-F238E27FC236}">
                <a16:creationId xmlns:a16="http://schemas.microsoft.com/office/drawing/2014/main" id="{3CABE9B0-87DD-4A32-BC7B-B97356651966}"/>
              </a:ext>
            </a:extLst>
          </p:cNvPr>
          <p:cNvSpPr txBox="1"/>
          <p:nvPr/>
        </p:nvSpPr>
        <p:spPr>
          <a:xfrm>
            <a:off x="604263" y="4148756"/>
            <a:ext cx="10977282" cy="2616101"/>
          </a:xfrm>
          <a:prstGeom prst="rect">
            <a:avLst/>
          </a:prstGeom>
          <a:noFill/>
        </p:spPr>
        <p:txBody>
          <a:bodyPr wrap="square" rtlCol="0">
            <a:spAutoFit/>
          </a:bodyPr>
          <a:lstStyle/>
          <a:p>
            <a:r>
              <a:rPr lang="en-US" dirty="0"/>
              <a:t>You </a:t>
            </a:r>
            <a:r>
              <a:rPr lang="en-US" i="1" dirty="0"/>
              <a:t>could</a:t>
            </a:r>
            <a:r>
              <a:rPr lang="en-US" dirty="0"/>
              <a:t> open the TSV in MS Excel and import, tell it’s delimited by tabs, but here’s a Linux way that can be quicker for just viewing:</a:t>
            </a:r>
          </a:p>
          <a:p>
            <a:pPr marL="285750" indent="-285750">
              <a:buFont typeface="Arial" panose="020B0604020202020204" pitchFamily="34" charset="0"/>
              <a:buChar char="•"/>
            </a:pPr>
            <a:r>
              <a:rPr lang="en-US" dirty="0"/>
              <a:t>column -t  adds spaces to make columns in a file</a:t>
            </a:r>
          </a:p>
          <a:p>
            <a:pPr marL="285750" indent="-285750">
              <a:buFont typeface="Arial" panose="020B0604020202020204" pitchFamily="34" charset="0"/>
              <a:buChar char="•"/>
            </a:pPr>
            <a:r>
              <a:rPr lang="en-US" dirty="0"/>
              <a:t>-s $'\t' sets the delimiter to tabs</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 called “pipe” means the output from the previous command gets sent over, or “piped” to this one</a:t>
            </a:r>
          </a:p>
          <a:p>
            <a:pPr marL="285750" indent="-285750">
              <a:buFont typeface="Arial" panose="020B0604020202020204" pitchFamily="34" charset="0"/>
              <a:buChar char="•"/>
            </a:pPr>
            <a:endParaRPr lang="en-US" sz="1000" dirty="0"/>
          </a:p>
          <a:p>
            <a:pPr marL="285750" indent="-285750">
              <a:buFont typeface="Arial" panose="020B0604020202020204" pitchFamily="34" charset="0"/>
              <a:buChar char="•"/>
            </a:pPr>
            <a:r>
              <a:rPr lang="en-US" dirty="0"/>
              <a:t>less is a </a:t>
            </a:r>
            <a:r>
              <a:rPr lang="en-US" dirty="0" err="1"/>
              <a:t>unix</a:t>
            </a:r>
            <a:r>
              <a:rPr lang="en-US" dirty="0"/>
              <a:t> utility that allows you to view a plain </a:t>
            </a:r>
            <a:r>
              <a:rPr lang="en-US" dirty="0" err="1"/>
              <a:t>textfile</a:t>
            </a:r>
            <a:r>
              <a:rPr lang="en-US" dirty="0"/>
              <a:t> without clicking open with in Notepad or MS Excel</a:t>
            </a:r>
          </a:p>
          <a:p>
            <a:pPr marL="285750" indent="-285750">
              <a:buFont typeface="Arial" panose="020B0604020202020204" pitchFamily="34" charset="0"/>
              <a:buChar char="•"/>
            </a:pPr>
            <a:r>
              <a:rPr lang="en-US" dirty="0"/>
              <a:t>-S handles long lines, allows you to use arrows left/right</a:t>
            </a:r>
          </a:p>
          <a:p>
            <a:pPr marL="285750" indent="-285750">
              <a:buFont typeface="Arial" panose="020B0604020202020204" pitchFamily="34" charset="0"/>
              <a:buChar char="•"/>
            </a:pPr>
            <a:r>
              <a:rPr lang="en-US" dirty="0"/>
              <a:t>“q” quits/exits the less screen</a:t>
            </a:r>
          </a:p>
        </p:txBody>
      </p:sp>
      <p:sp>
        <p:nvSpPr>
          <p:cNvPr id="8" name="Content Placeholder 3">
            <a:extLst>
              <a:ext uri="{FF2B5EF4-FFF2-40B4-BE49-F238E27FC236}">
                <a16:creationId xmlns:a16="http://schemas.microsoft.com/office/drawing/2014/main" id="{4A47B062-CCE3-12FA-90A5-FAC9EA55D9E3}"/>
              </a:ext>
            </a:extLst>
          </p:cNvPr>
          <p:cNvSpPr txBox="1">
            <a:spLocks/>
          </p:cNvSpPr>
          <p:nvPr/>
        </p:nvSpPr>
        <p:spPr>
          <a:xfrm>
            <a:off x="838200" y="1534126"/>
            <a:ext cx="10368064" cy="385140"/>
          </a:xfrm>
          <a:prstGeom prst="rect">
            <a:avLst/>
          </a:prstGeom>
          <a:solidFill>
            <a:schemeClr val="tx1">
              <a:lumMod val="95000"/>
              <a:lumOff val="5000"/>
            </a:schemeClr>
          </a:solidFill>
          <a:ln w="57150">
            <a:solidFill>
              <a:schemeClr val="accent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Font typeface="Arial" panose="020B0604020202020204" pitchFamily="34" charset="0"/>
              <a:buNone/>
            </a:pPr>
            <a:r>
              <a:rPr lang="en-US" dirty="0">
                <a:solidFill>
                  <a:schemeClr val="bg1">
                    <a:lumMod val="95000"/>
                  </a:schemeClr>
                </a:solidFill>
                <a:latin typeface="Courier New" panose="02070309020205020404" pitchFamily="49" charset="0"/>
                <a:cs typeface="Courier New" panose="02070309020205020404" pitchFamily="49" charset="0"/>
              </a:rPr>
              <a:t>column -</a:t>
            </a:r>
            <a:r>
              <a:rPr lang="en-US" dirty="0" err="1">
                <a:solidFill>
                  <a:schemeClr val="bg1">
                    <a:lumMod val="95000"/>
                  </a:schemeClr>
                </a:solidFill>
                <a:latin typeface="Courier New" panose="02070309020205020404" pitchFamily="49" charset="0"/>
                <a:cs typeface="Courier New" panose="02070309020205020404" pitchFamily="49" charset="0"/>
              </a:rPr>
              <a:t>ts</a:t>
            </a:r>
            <a:r>
              <a:rPr lang="en-US" dirty="0">
                <a:solidFill>
                  <a:schemeClr val="bg1">
                    <a:lumMod val="95000"/>
                  </a:schemeClr>
                </a:solidFill>
                <a:latin typeface="Courier New" panose="02070309020205020404" pitchFamily="49" charset="0"/>
                <a:cs typeface="Courier New" panose="02070309020205020404" pitchFamily="49" charset="0"/>
              </a:rPr>
              <a:t> $'\t' R9_3274_R1/</a:t>
            </a:r>
            <a:r>
              <a:rPr lang="en-US" dirty="0" err="1">
                <a:solidFill>
                  <a:schemeClr val="bg1">
                    <a:lumMod val="95000"/>
                  </a:schemeClr>
                </a:solidFill>
                <a:latin typeface="Courier New" panose="02070309020205020404" pitchFamily="49" charset="0"/>
                <a:cs typeface="Courier New" panose="02070309020205020404" pitchFamily="49" charset="0"/>
              </a:rPr>
              <a:t>detailed_summary.tsv</a:t>
            </a:r>
            <a:r>
              <a:rPr lang="en-US" dirty="0">
                <a:solidFill>
                  <a:schemeClr val="bg1">
                    <a:lumMod val="95000"/>
                  </a:schemeClr>
                </a:solidFill>
                <a:latin typeface="Courier New" panose="02070309020205020404" pitchFamily="49" charset="0"/>
                <a:cs typeface="Courier New" panose="02070309020205020404" pitchFamily="49" charset="0"/>
              </a:rPr>
              <a:t> | less -S</a:t>
            </a:r>
          </a:p>
        </p:txBody>
      </p:sp>
      <p:pic>
        <p:nvPicPr>
          <p:cNvPr id="12" name="Picture 11">
            <a:extLst>
              <a:ext uri="{FF2B5EF4-FFF2-40B4-BE49-F238E27FC236}">
                <a16:creationId xmlns:a16="http://schemas.microsoft.com/office/drawing/2014/main" id="{56B82BF1-6543-FEC7-687F-D1AE5A1A95C8}"/>
              </a:ext>
            </a:extLst>
          </p:cNvPr>
          <p:cNvPicPr>
            <a:picLocks noChangeAspect="1"/>
          </p:cNvPicPr>
          <p:nvPr/>
        </p:nvPicPr>
        <p:blipFill>
          <a:blip r:embed="rId2"/>
          <a:stretch>
            <a:fillRect/>
          </a:stretch>
        </p:blipFill>
        <p:spPr>
          <a:xfrm>
            <a:off x="327807" y="2173103"/>
            <a:ext cx="11536385" cy="1943371"/>
          </a:xfrm>
          <a:prstGeom prst="rect">
            <a:avLst/>
          </a:prstGeom>
        </p:spPr>
      </p:pic>
    </p:spTree>
    <p:extLst>
      <p:ext uri="{BB962C8B-B14F-4D97-AF65-F5344CB8AC3E}">
        <p14:creationId xmlns:p14="http://schemas.microsoft.com/office/powerpoint/2010/main" val="15851518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7C5EE-AE45-441A-BAE5-B18A205A23C9}"/>
              </a:ext>
            </a:extLst>
          </p:cNvPr>
          <p:cNvSpPr>
            <a:spLocks noGrp="1"/>
          </p:cNvSpPr>
          <p:nvPr>
            <p:ph type="title"/>
          </p:nvPr>
        </p:nvSpPr>
        <p:spPr/>
        <p:txBody>
          <a:bodyPr/>
          <a:lstStyle/>
          <a:p>
            <a:r>
              <a:rPr lang="en-US" dirty="0"/>
              <a:t>View complete results</a:t>
            </a:r>
          </a:p>
        </p:txBody>
      </p:sp>
      <p:sp>
        <p:nvSpPr>
          <p:cNvPr id="6" name="TextBox 5">
            <a:extLst>
              <a:ext uri="{FF2B5EF4-FFF2-40B4-BE49-F238E27FC236}">
                <a16:creationId xmlns:a16="http://schemas.microsoft.com/office/drawing/2014/main" id="{3CABE9B0-87DD-4A32-BC7B-B97356651966}"/>
              </a:ext>
            </a:extLst>
          </p:cNvPr>
          <p:cNvSpPr txBox="1"/>
          <p:nvPr/>
        </p:nvSpPr>
        <p:spPr>
          <a:xfrm>
            <a:off x="500088" y="4449704"/>
            <a:ext cx="10977282" cy="2308324"/>
          </a:xfrm>
          <a:prstGeom prst="rect">
            <a:avLst/>
          </a:prstGeom>
          <a:noFill/>
        </p:spPr>
        <p:txBody>
          <a:bodyPr wrap="square" rtlCol="0">
            <a:spAutoFit/>
          </a:bodyPr>
          <a:lstStyle/>
          <a:p>
            <a:r>
              <a:rPr lang="en-US" b="1" dirty="0"/>
              <a:t>some results</a:t>
            </a:r>
          </a:p>
          <a:p>
            <a:pPr marL="285750" indent="-285750">
              <a:buFont typeface="Arial" panose="020B0604020202020204" pitchFamily="34" charset="0"/>
              <a:buChar char="•"/>
            </a:pPr>
            <a:r>
              <a:rPr lang="en-US" dirty="0"/>
              <a:t>Sequence type (ST) 19.  We might talk more about this later, depending on how far we get in the semester.</a:t>
            </a:r>
          </a:p>
          <a:p>
            <a:pPr marL="285750" indent="-285750">
              <a:buFont typeface="Arial" panose="020B0604020202020204" pitchFamily="34" charset="0"/>
              <a:buChar char="•"/>
            </a:pPr>
            <a:r>
              <a:rPr lang="en-US" dirty="0"/>
              <a:t>Possibly (3) contains different plasmids:  </a:t>
            </a:r>
            <a:r>
              <a:rPr lang="en-US" dirty="0" err="1"/>
              <a:t>IncFII</a:t>
            </a:r>
            <a:r>
              <a:rPr lang="en-US" dirty="0"/>
              <a:t>(S), IncHI2, IncHI2A</a:t>
            </a:r>
          </a:p>
          <a:p>
            <a:pPr marL="285750" indent="-285750">
              <a:buFont typeface="Arial" panose="020B0604020202020204" pitchFamily="34" charset="0"/>
              <a:buChar char="•"/>
            </a:pPr>
            <a:r>
              <a:rPr lang="en-US" dirty="0"/>
              <a:t>Resistance to 26 antibiotics: Gentamicin, Tobramycin, </a:t>
            </a:r>
            <a:r>
              <a:rPr lang="en-US" dirty="0" err="1"/>
              <a:t>Sisomicin</a:t>
            </a:r>
            <a:r>
              <a:rPr lang="en-US" dirty="0"/>
              <a:t>, Netilmicin, Fluoroquinolone, Ciprofloxacin, Spectinomycin, Streptomycin, Kanamycin, Amoxicillin, Ampicillin, Aztreonam, Cefotaxime, Ceftazidime, Ceftriaxone, Piperacillin, Ticarcillin, Trimethoprim, Erythromycin, Chloramphenicol, Florfenicol, Colistin, Ciprofloxacin, Sulfamethoxazole, Doxycycline, Tetracycline</a:t>
            </a:r>
          </a:p>
          <a:p>
            <a:pPr marL="285750" indent="-285750">
              <a:buFont typeface="Arial" panose="020B0604020202020204" pitchFamily="34" charset="0"/>
              <a:buChar char="•"/>
            </a:pPr>
            <a:r>
              <a:rPr lang="en-US" b="1" dirty="0"/>
              <a:t>Note</a:t>
            </a:r>
            <a:r>
              <a:rPr lang="en-US" dirty="0"/>
              <a:t> all genotypic resistances are hypothetical phenotypes</a:t>
            </a:r>
            <a:endParaRPr lang="en-US" b="1" dirty="0"/>
          </a:p>
        </p:txBody>
      </p:sp>
      <p:sp>
        <p:nvSpPr>
          <p:cNvPr id="8" name="Content Placeholder 3">
            <a:extLst>
              <a:ext uri="{FF2B5EF4-FFF2-40B4-BE49-F238E27FC236}">
                <a16:creationId xmlns:a16="http://schemas.microsoft.com/office/drawing/2014/main" id="{4A47B062-CCE3-12FA-90A5-FAC9EA55D9E3}"/>
              </a:ext>
            </a:extLst>
          </p:cNvPr>
          <p:cNvSpPr txBox="1">
            <a:spLocks/>
          </p:cNvSpPr>
          <p:nvPr/>
        </p:nvSpPr>
        <p:spPr>
          <a:xfrm>
            <a:off x="838200" y="1534126"/>
            <a:ext cx="10368064" cy="385140"/>
          </a:xfrm>
          <a:prstGeom prst="rect">
            <a:avLst/>
          </a:prstGeom>
          <a:solidFill>
            <a:schemeClr val="tx1">
              <a:lumMod val="95000"/>
              <a:lumOff val="5000"/>
            </a:schemeClr>
          </a:solidFill>
          <a:ln w="57150">
            <a:solidFill>
              <a:schemeClr val="accent1"/>
            </a:solidFill>
          </a:ln>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buFont typeface="Arial" panose="020B0604020202020204" pitchFamily="34" charset="0"/>
              <a:buNone/>
            </a:pPr>
            <a:r>
              <a:rPr lang="en-US" dirty="0">
                <a:solidFill>
                  <a:schemeClr val="bg1">
                    <a:lumMod val="95000"/>
                  </a:schemeClr>
                </a:solidFill>
                <a:latin typeface="Courier New" panose="02070309020205020404" pitchFamily="49" charset="0"/>
                <a:cs typeface="Courier New" panose="02070309020205020404" pitchFamily="49" charset="0"/>
              </a:rPr>
              <a:t>column -</a:t>
            </a:r>
            <a:r>
              <a:rPr lang="en-US" dirty="0" err="1">
                <a:solidFill>
                  <a:schemeClr val="bg1">
                    <a:lumMod val="95000"/>
                  </a:schemeClr>
                </a:solidFill>
                <a:latin typeface="Courier New" panose="02070309020205020404" pitchFamily="49" charset="0"/>
                <a:cs typeface="Courier New" panose="02070309020205020404" pitchFamily="49" charset="0"/>
              </a:rPr>
              <a:t>ts</a:t>
            </a:r>
            <a:r>
              <a:rPr lang="en-US" dirty="0">
                <a:solidFill>
                  <a:schemeClr val="bg1">
                    <a:lumMod val="95000"/>
                  </a:schemeClr>
                </a:solidFill>
                <a:latin typeface="Courier New" panose="02070309020205020404" pitchFamily="49" charset="0"/>
                <a:cs typeface="Courier New" panose="02070309020205020404" pitchFamily="49" charset="0"/>
              </a:rPr>
              <a:t> $'\t' R9_3274_R1/</a:t>
            </a:r>
            <a:r>
              <a:rPr lang="en-US" dirty="0" err="1">
                <a:solidFill>
                  <a:schemeClr val="bg1">
                    <a:lumMod val="95000"/>
                  </a:schemeClr>
                </a:solidFill>
                <a:latin typeface="Courier New" panose="02070309020205020404" pitchFamily="49" charset="0"/>
                <a:cs typeface="Courier New" panose="02070309020205020404" pitchFamily="49" charset="0"/>
              </a:rPr>
              <a:t>detailed_summary.tsv</a:t>
            </a:r>
            <a:r>
              <a:rPr lang="en-US" dirty="0">
                <a:solidFill>
                  <a:schemeClr val="bg1">
                    <a:lumMod val="95000"/>
                  </a:schemeClr>
                </a:solidFill>
                <a:latin typeface="Courier New" panose="02070309020205020404" pitchFamily="49" charset="0"/>
                <a:cs typeface="Courier New" panose="02070309020205020404" pitchFamily="49" charset="0"/>
              </a:rPr>
              <a:t> | less -S</a:t>
            </a:r>
          </a:p>
        </p:txBody>
      </p:sp>
      <p:pic>
        <p:nvPicPr>
          <p:cNvPr id="12" name="Picture 11">
            <a:extLst>
              <a:ext uri="{FF2B5EF4-FFF2-40B4-BE49-F238E27FC236}">
                <a16:creationId xmlns:a16="http://schemas.microsoft.com/office/drawing/2014/main" id="{56B82BF1-6543-FEC7-687F-D1AE5A1A95C8}"/>
              </a:ext>
            </a:extLst>
          </p:cNvPr>
          <p:cNvPicPr>
            <a:picLocks noChangeAspect="1"/>
          </p:cNvPicPr>
          <p:nvPr/>
        </p:nvPicPr>
        <p:blipFill>
          <a:blip r:embed="rId3"/>
          <a:stretch>
            <a:fillRect/>
          </a:stretch>
        </p:blipFill>
        <p:spPr>
          <a:xfrm>
            <a:off x="327807" y="2173103"/>
            <a:ext cx="11536385" cy="1943371"/>
          </a:xfrm>
          <a:prstGeom prst="rect">
            <a:avLst/>
          </a:prstGeom>
        </p:spPr>
      </p:pic>
    </p:spTree>
    <p:extLst>
      <p:ext uri="{BB962C8B-B14F-4D97-AF65-F5344CB8AC3E}">
        <p14:creationId xmlns:p14="http://schemas.microsoft.com/office/powerpoint/2010/main" val="1132338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E1DB75-6DBC-4CF5-8756-BCD8541E8DBE}"/>
              </a:ext>
            </a:extLst>
          </p:cNvPr>
          <p:cNvSpPr>
            <a:spLocks noGrp="1"/>
          </p:cNvSpPr>
          <p:nvPr>
            <p:ph type="title"/>
          </p:nvPr>
        </p:nvSpPr>
        <p:spPr/>
        <p:txBody>
          <a:bodyPr/>
          <a:lstStyle/>
          <a:p>
            <a:r>
              <a:rPr lang="en-US" dirty="0"/>
              <a:t>Run </a:t>
            </a:r>
            <a:r>
              <a:rPr lang="en-US" dirty="0" err="1"/>
              <a:t>AMRFinderPlus</a:t>
            </a:r>
            <a:endParaRPr lang="en-US" dirty="0"/>
          </a:p>
        </p:txBody>
      </p:sp>
      <p:sp>
        <p:nvSpPr>
          <p:cNvPr id="7" name="Content Placeholder 3">
            <a:extLst>
              <a:ext uri="{FF2B5EF4-FFF2-40B4-BE49-F238E27FC236}">
                <a16:creationId xmlns:a16="http://schemas.microsoft.com/office/drawing/2014/main" id="{CBDF4AF0-0490-47F2-8430-8084EAB6DBC9}"/>
              </a:ext>
            </a:extLst>
          </p:cNvPr>
          <p:cNvSpPr>
            <a:spLocks noGrp="1"/>
          </p:cNvSpPr>
          <p:nvPr>
            <p:ph idx="1"/>
          </p:nvPr>
        </p:nvSpPr>
        <p:spPr>
          <a:xfrm>
            <a:off x="838200" y="1825625"/>
            <a:ext cx="10368064" cy="4351338"/>
          </a:xfrm>
          <a:solidFill>
            <a:schemeClr val="tx1">
              <a:lumMod val="95000"/>
              <a:lumOff val="5000"/>
            </a:schemeClr>
          </a:solidFill>
          <a:ln w="57150">
            <a:solidFill>
              <a:schemeClr val="accent1"/>
            </a:solidFill>
          </a:ln>
        </p:spPr>
        <p:txBody>
          <a:bodyPr>
            <a:normAutofit fontScale="77500" lnSpcReduction="20000"/>
          </a:bodyPr>
          <a:lstStyle/>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mkdir</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pv</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dirty="0" err="1">
                <a:solidFill>
                  <a:schemeClr val="bg1">
                    <a:lumMod val="95000"/>
                  </a:schemeClr>
                </a:solidFill>
                <a:latin typeface="Courier New" panose="02070309020205020404" pitchFamily="49" charset="0"/>
                <a:cs typeface="Courier New" panose="02070309020205020404" pitchFamily="49" charset="0"/>
              </a:rPr>
              <a:t>amrfinder</a:t>
            </a: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cd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dirty="0" err="1">
                <a:solidFill>
                  <a:schemeClr val="bg1">
                    <a:lumMod val="95000"/>
                  </a:schemeClr>
                </a:solidFill>
                <a:latin typeface="Courier New" panose="02070309020205020404" pitchFamily="49" charset="0"/>
                <a:cs typeface="Courier New" panose="02070309020205020404" pitchFamily="49" charset="0"/>
              </a:rPr>
              <a:t>amrfinder</a:t>
            </a: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sz="2800" dirty="0">
                <a:solidFill>
                  <a:schemeClr val="bg1">
                    <a:lumMod val="95000"/>
                  </a:schemeClr>
                </a:solidFill>
                <a:latin typeface="Courier New" panose="02070309020205020404" pitchFamily="49" charset="0"/>
                <a:cs typeface="Courier New" panose="02070309020205020404" pitchFamily="49" charset="0"/>
              </a:rPr>
              <a:t>$ </a:t>
            </a:r>
            <a:r>
              <a:rPr lang="en-US" sz="2800" dirty="0" err="1">
                <a:solidFill>
                  <a:schemeClr val="bg1">
                    <a:lumMod val="95000"/>
                  </a:schemeClr>
                </a:solidFill>
                <a:latin typeface="Courier New" panose="02070309020205020404" pitchFamily="49" charset="0"/>
                <a:cs typeface="Courier New" panose="02070309020205020404" pitchFamily="49" charset="0"/>
              </a:rPr>
              <a:t>conda</a:t>
            </a:r>
            <a:r>
              <a:rPr lang="en-US" sz="2800" dirty="0">
                <a:solidFill>
                  <a:schemeClr val="bg1">
                    <a:lumMod val="95000"/>
                  </a:schemeClr>
                </a:solidFill>
                <a:latin typeface="Courier New" panose="02070309020205020404" pitchFamily="49" charset="0"/>
                <a:cs typeface="Courier New" panose="02070309020205020404" pitchFamily="49" charset="0"/>
              </a:rPr>
              <a:t> activate </a:t>
            </a:r>
            <a:r>
              <a:rPr lang="en-US" dirty="0" err="1">
                <a:solidFill>
                  <a:schemeClr val="bg1">
                    <a:lumMod val="95000"/>
                  </a:schemeClr>
                </a:solidFill>
                <a:latin typeface="Courier New" panose="02070309020205020404" pitchFamily="49" charset="0"/>
                <a:cs typeface="Courier New" panose="02070309020205020404" pitchFamily="49" charset="0"/>
              </a:rPr>
              <a:t>amrfinder</a:t>
            </a:r>
            <a:endParaRPr lang="en-US" sz="2800"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amrfinder</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force_update</a:t>
            </a: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amrfinder</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--plus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--output amr.R9_3274_R1.tsv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report_all_equal</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nucleotide_output</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amr_genes.fasta</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--threads 32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--nucleotide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dirty="0">
                <a:solidFill>
                  <a:schemeClr val="bg1">
                    <a:lumMod val="95000"/>
                  </a:schemeClr>
                </a:solidFill>
                <a:latin typeface="Courier New" panose="02070309020205020404" pitchFamily="49" charset="0"/>
                <a:cs typeface="Courier New" panose="02070309020205020404" pitchFamily="49" charset="0"/>
              </a:rPr>
              <a:t>R9_3274_R1.fna</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column -</a:t>
            </a:r>
            <a:r>
              <a:rPr lang="en-US" dirty="0" err="1">
                <a:solidFill>
                  <a:schemeClr val="bg1">
                    <a:lumMod val="95000"/>
                  </a:schemeClr>
                </a:solidFill>
                <a:latin typeface="Courier New" panose="02070309020205020404" pitchFamily="49" charset="0"/>
                <a:cs typeface="Courier New" panose="02070309020205020404" pitchFamily="49" charset="0"/>
              </a:rPr>
              <a:t>ts</a:t>
            </a:r>
            <a:r>
              <a:rPr lang="en-US" dirty="0">
                <a:solidFill>
                  <a:schemeClr val="bg1">
                    <a:lumMod val="95000"/>
                  </a:schemeClr>
                </a:solidFill>
                <a:latin typeface="Courier New" panose="02070309020205020404" pitchFamily="49" charset="0"/>
                <a:cs typeface="Courier New" panose="02070309020205020404" pitchFamily="49" charset="0"/>
              </a:rPr>
              <a:t> $'\t' amr.R9_3274_R1.tsv | less -S</a:t>
            </a:r>
          </a:p>
        </p:txBody>
      </p:sp>
      <p:sp>
        <p:nvSpPr>
          <p:cNvPr id="3" name="TextBox 2">
            <a:extLst>
              <a:ext uri="{FF2B5EF4-FFF2-40B4-BE49-F238E27FC236}">
                <a16:creationId xmlns:a16="http://schemas.microsoft.com/office/drawing/2014/main" id="{6EE5CD0F-7DAE-591A-756E-AEED6EEC6C42}"/>
              </a:ext>
            </a:extLst>
          </p:cNvPr>
          <p:cNvSpPr txBox="1"/>
          <p:nvPr/>
        </p:nvSpPr>
        <p:spPr>
          <a:xfrm>
            <a:off x="838199" y="1321622"/>
            <a:ext cx="8352099" cy="400110"/>
          </a:xfrm>
          <a:prstGeom prst="rect">
            <a:avLst/>
          </a:prstGeom>
          <a:noFill/>
        </p:spPr>
        <p:txBody>
          <a:bodyPr wrap="square">
            <a:spAutoFit/>
          </a:bodyPr>
          <a:lstStyle/>
          <a:p>
            <a:r>
              <a:rPr lang="en-US" sz="2000" dirty="0"/>
              <a:t>This is yet another tool without a bundled database, so we’ll have to fetch it</a:t>
            </a:r>
          </a:p>
        </p:txBody>
      </p:sp>
    </p:spTree>
    <p:extLst>
      <p:ext uri="{BB962C8B-B14F-4D97-AF65-F5344CB8AC3E}">
        <p14:creationId xmlns:p14="http://schemas.microsoft.com/office/powerpoint/2010/main" val="388972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E1DB75-6DBC-4CF5-8756-BCD8541E8DBE}"/>
              </a:ext>
            </a:extLst>
          </p:cNvPr>
          <p:cNvSpPr>
            <a:spLocks noGrp="1"/>
          </p:cNvSpPr>
          <p:nvPr>
            <p:ph type="title"/>
          </p:nvPr>
        </p:nvSpPr>
        <p:spPr/>
        <p:txBody>
          <a:bodyPr/>
          <a:lstStyle/>
          <a:p>
            <a:r>
              <a:rPr lang="en-US" dirty="0"/>
              <a:t>Run </a:t>
            </a:r>
            <a:r>
              <a:rPr lang="en-US" dirty="0" err="1"/>
              <a:t>AMRFinderPlus</a:t>
            </a:r>
            <a:endParaRPr lang="en-US" dirty="0"/>
          </a:p>
        </p:txBody>
      </p:sp>
      <p:sp>
        <p:nvSpPr>
          <p:cNvPr id="7" name="Content Placeholder 3">
            <a:extLst>
              <a:ext uri="{FF2B5EF4-FFF2-40B4-BE49-F238E27FC236}">
                <a16:creationId xmlns:a16="http://schemas.microsoft.com/office/drawing/2014/main" id="{CBDF4AF0-0490-47F2-8430-8084EAB6DBC9}"/>
              </a:ext>
            </a:extLst>
          </p:cNvPr>
          <p:cNvSpPr>
            <a:spLocks noGrp="1"/>
          </p:cNvSpPr>
          <p:nvPr>
            <p:ph idx="1"/>
          </p:nvPr>
        </p:nvSpPr>
        <p:spPr>
          <a:xfrm>
            <a:off x="838200" y="1825625"/>
            <a:ext cx="10368064" cy="4351338"/>
          </a:xfrm>
          <a:solidFill>
            <a:schemeClr val="tx1">
              <a:lumMod val="95000"/>
              <a:lumOff val="5000"/>
            </a:schemeClr>
          </a:solidFill>
          <a:ln w="57150">
            <a:solidFill>
              <a:schemeClr val="accent1"/>
            </a:solidFill>
          </a:ln>
        </p:spPr>
        <p:txBody>
          <a:bodyPr>
            <a:normAutofit fontScale="77500" lnSpcReduction="20000"/>
          </a:bodyPr>
          <a:lstStyle/>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mkdir</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pv</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dirty="0" err="1">
                <a:solidFill>
                  <a:schemeClr val="bg1">
                    <a:lumMod val="95000"/>
                  </a:schemeClr>
                </a:solidFill>
                <a:latin typeface="Courier New" panose="02070309020205020404" pitchFamily="49" charset="0"/>
                <a:cs typeface="Courier New" panose="02070309020205020404" pitchFamily="49" charset="0"/>
              </a:rPr>
              <a:t>amrfinder</a:t>
            </a: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cd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dirty="0" err="1">
                <a:solidFill>
                  <a:schemeClr val="bg1">
                    <a:lumMod val="95000"/>
                  </a:schemeClr>
                </a:solidFill>
                <a:latin typeface="Courier New" panose="02070309020205020404" pitchFamily="49" charset="0"/>
                <a:cs typeface="Courier New" panose="02070309020205020404" pitchFamily="49" charset="0"/>
              </a:rPr>
              <a:t>amrfinder</a:t>
            </a: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sz="2800" dirty="0">
                <a:solidFill>
                  <a:schemeClr val="bg1">
                    <a:lumMod val="95000"/>
                  </a:schemeClr>
                </a:solidFill>
                <a:latin typeface="Courier New" panose="02070309020205020404" pitchFamily="49" charset="0"/>
                <a:cs typeface="Courier New" panose="02070309020205020404" pitchFamily="49" charset="0"/>
              </a:rPr>
              <a:t>$ </a:t>
            </a:r>
            <a:r>
              <a:rPr lang="en-US" sz="2800" dirty="0" err="1">
                <a:solidFill>
                  <a:schemeClr val="bg1">
                    <a:lumMod val="95000"/>
                  </a:schemeClr>
                </a:solidFill>
                <a:latin typeface="Courier New" panose="02070309020205020404" pitchFamily="49" charset="0"/>
                <a:cs typeface="Courier New" panose="02070309020205020404" pitchFamily="49" charset="0"/>
              </a:rPr>
              <a:t>conda</a:t>
            </a:r>
            <a:r>
              <a:rPr lang="en-US" sz="2800" dirty="0">
                <a:solidFill>
                  <a:schemeClr val="bg1">
                    <a:lumMod val="95000"/>
                  </a:schemeClr>
                </a:solidFill>
                <a:latin typeface="Courier New" panose="02070309020205020404" pitchFamily="49" charset="0"/>
                <a:cs typeface="Courier New" panose="02070309020205020404" pitchFamily="49" charset="0"/>
              </a:rPr>
              <a:t> activate </a:t>
            </a:r>
            <a:r>
              <a:rPr lang="en-US" dirty="0" err="1">
                <a:solidFill>
                  <a:schemeClr val="bg1">
                    <a:lumMod val="95000"/>
                  </a:schemeClr>
                </a:solidFill>
                <a:latin typeface="Courier New" panose="02070309020205020404" pitchFamily="49" charset="0"/>
                <a:cs typeface="Courier New" panose="02070309020205020404" pitchFamily="49" charset="0"/>
              </a:rPr>
              <a:t>amrfinder</a:t>
            </a:r>
            <a:endParaRPr lang="en-US" sz="2800"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amrfinder</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force_update</a:t>
            </a: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amrfinder</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--plus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--output amr.Salm.R9_3274_R1.tsv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report_all_equal</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nucleotide_output</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amr_genes.Salm.fasta</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--threads 32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--nucleotide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dirty="0">
                <a:solidFill>
                  <a:schemeClr val="bg1">
                    <a:lumMod val="95000"/>
                  </a:schemeClr>
                </a:solidFill>
                <a:latin typeface="Courier New" panose="02070309020205020404" pitchFamily="49" charset="0"/>
                <a:cs typeface="Courier New" panose="02070309020205020404" pitchFamily="49" charset="0"/>
              </a:rPr>
              <a:t>R9_3274_R1.fna \</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--organism Salmonella</a:t>
            </a: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column -</a:t>
            </a:r>
            <a:r>
              <a:rPr lang="en-US" dirty="0" err="1">
                <a:solidFill>
                  <a:schemeClr val="bg1">
                    <a:lumMod val="95000"/>
                  </a:schemeClr>
                </a:solidFill>
                <a:latin typeface="Courier New" panose="02070309020205020404" pitchFamily="49" charset="0"/>
                <a:cs typeface="Courier New" panose="02070309020205020404" pitchFamily="49" charset="0"/>
              </a:rPr>
              <a:t>ts</a:t>
            </a:r>
            <a:r>
              <a:rPr lang="en-US" dirty="0">
                <a:solidFill>
                  <a:schemeClr val="bg1">
                    <a:lumMod val="95000"/>
                  </a:schemeClr>
                </a:solidFill>
                <a:latin typeface="Courier New" panose="02070309020205020404" pitchFamily="49" charset="0"/>
                <a:cs typeface="Courier New" panose="02070309020205020404" pitchFamily="49" charset="0"/>
              </a:rPr>
              <a:t> $'\t' amr.Salm.R9_3274_R1.tsv | less -S</a:t>
            </a:r>
          </a:p>
        </p:txBody>
      </p:sp>
      <p:sp>
        <p:nvSpPr>
          <p:cNvPr id="3" name="TextBox 2">
            <a:extLst>
              <a:ext uri="{FF2B5EF4-FFF2-40B4-BE49-F238E27FC236}">
                <a16:creationId xmlns:a16="http://schemas.microsoft.com/office/drawing/2014/main" id="{6EE5CD0F-7DAE-591A-756E-AEED6EEC6C42}"/>
              </a:ext>
            </a:extLst>
          </p:cNvPr>
          <p:cNvSpPr txBox="1"/>
          <p:nvPr/>
        </p:nvSpPr>
        <p:spPr>
          <a:xfrm>
            <a:off x="838199" y="1321622"/>
            <a:ext cx="8352099" cy="400110"/>
          </a:xfrm>
          <a:prstGeom prst="rect">
            <a:avLst/>
          </a:prstGeom>
          <a:noFill/>
        </p:spPr>
        <p:txBody>
          <a:bodyPr wrap="square">
            <a:spAutoFit/>
          </a:bodyPr>
          <a:lstStyle/>
          <a:p>
            <a:r>
              <a:rPr lang="en-US" sz="2000" dirty="0"/>
              <a:t>Let’s also specify the organism-specific database “Salmonella”</a:t>
            </a:r>
          </a:p>
        </p:txBody>
      </p:sp>
    </p:spTree>
    <p:extLst>
      <p:ext uri="{BB962C8B-B14F-4D97-AF65-F5344CB8AC3E}">
        <p14:creationId xmlns:p14="http://schemas.microsoft.com/office/powerpoint/2010/main" val="17904567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3E1DB75-6DBC-4CF5-8756-BCD8541E8DBE}"/>
              </a:ext>
            </a:extLst>
          </p:cNvPr>
          <p:cNvSpPr>
            <a:spLocks noGrp="1"/>
          </p:cNvSpPr>
          <p:nvPr>
            <p:ph type="title"/>
          </p:nvPr>
        </p:nvSpPr>
        <p:spPr/>
        <p:txBody>
          <a:bodyPr/>
          <a:lstStyle/>
          <a:p>
            <a:r>
              <a:rPr lang="en-US" dirty="0"/>
              <a:t>View </a:t>
            </a:r>
            <a:r>
              <a:rPr lang="en-US" dirty="0" err="1"/>
              <a:t>AMRFinderPlus</a:t>
            </a:r>
            <a:r>
              <a:rPr lang="en-US" dirty="0"/>
              <a:t> Results</a:t>
            </a:r>
          </a:p>
        </p:txBody>
      </p:sp>
      <p:sp>
        <p:nvSpPr>
          <p:cNvPr id="7" name="Content Placeholder 3">
            <a:extLst>
              <a:ext uri="{FF2B5EF4-FFF2-40B4-BE49-F238E27FC236}">
                <a16:creationId xmlns:a16="http://schemas.microsoft.com/office/drawing/2014/main" id="{CBDF4AF0-0490-47F2-8430-8084EAB6DBC9}"/>
              </a:ext>
            </a:extLst>
          </p:cNvPr>
          <p:cNvSpPr>
            <a:spLocks noGrp="1"/>
          </p:cNvSpPr>
          <p:nvPr>
            <p:ph idx="1"/>
          </p:nvPr>
        </p:nvSpPr>
        <p:spPr>
          <a:xfrm>
            <a:off x="1555831" y="1825625"/>
            <a:ext cx="8907684" cy="1091195"/>
          </a:xfrm>
          <a:solidFill>
            <a:schemeClr val="tx1">
              <a:lumMod val="95000"/>
              <a:lumOff val="5000"/>
            </a:schemeClr>
          </a:solidFill>
          <a:ln w="57150">
            <a:solidFill>
              <a:schemeClr val="accent1"/>
            </a:solidFill>
          </a:ln>
        </p:spPr>
        <p:txBody>
          <a:bodyPr>
            <a:normAutofit/>
          </a:bodyPr>
          <a:lstStyle/>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cd </a:t>
            </a:r>
            <a:r>
              <a:rPr lang="en-US" sz="2800" dirty="0">
                <a:solidFill>
                  <a:schemeClr val="bg1">
                    <a:lumMod val="95000"/>
                  </a:schemeClr>
                </a:solidFill>
                <a:latin typeface="Courier New" panose="02070309020205020404" pitchFamily="49" charset="0"/>
                <a:cs typeface="Courier New" panose="02070309020205020404" pitchFamily="49" charset="0"/>
              </a:rPr>
              <a:t>~/fundamentals/annotation/</a:t>
            </a:r>
            <a:r>
              <a:rPr lang="en-US" dirty="0" err="1">
                <a:solidFill>
                  <a:schemeClr val="bg1">
                    <a:lumMod val="95000"/>
                  </a:schemeClr>
                </a:solidFill>
                <a:latin typeface="Courier New" panose="02070309020205020404" pitchFamily="49" charset="0"/>
                <a:cs typeface="Courier New" panose="02070309020205020404" pitchFamily="49" charset="0"/>
              </a:rPr>
              <a:t>amrfinder</a:t>
            </a:r>
            <a:endParaRPr lang="en-US" dirty="0">
              <a:solidFill>
                <a:schemeClr val="bg1">
                  <a:lumMod val="95000"/>
                </a:schemeClr>
              </a:solidFill>
              <a:latin typeface="Courier New" panose="02070309020205020404" pitchFamily="49" charset="0"/>
              <a:cs typeface="Courier New" panose="02070309020205020404" pitchFamily="49" charset="0"/>
            </a:endParaRPr>
          </a:p>
          <a:p>
            <a:pPr marL="0" indent="0">
              <a:lnSpc>
                <a:spcPct val="11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grep -i </a:t>
            </a:r>
            <a:r>
              <a:rPr lang="en-US" sz="2800" dirty="0">
                <a:solidFill>
                  <a:schemeClr val="bg1">
                    <a:lumMod val="95000"/>
                  </a:schemeClr>
                </a:solidFill>
                <a:latin typeface="Courier New" panose="02070309020205020404" pitchFamily="49" charset="0"/>
                <a:cs typeface="Courier New" panose="02070309020205020404" pitchFamily="49" charset="0"/>
              </a:rPr>
              <a:t>colistin *.</a:t>
            </a:r>
            <a:r>
              <a:rPr lang="en-US" sz="2800" dirty="0" err="1">
                <a:solidFill>
                  <a:schemeClr val="bg1">
                    <a:lumMod val="95000"/>
                  </a:schemeClr>
                </a:solidFill>
                <a:latin typeface="Courier New" panose="02070309020205020404" pitchFamily="49" charset="0"/>
                <a:cs typeface="Courier New" panose="02070309020205020404" pitchFamily="49" charset="0"/>
              </a:rPr>
              <a:t>tsv</a:t>
            </a:r>
            <a:endParaRPr lang="en-US" dirty="0">
              <a:solidFill>
                <a:schemeClr val="bg1">
                  <a:lumMod val="95000"/>
                </a:schemeClr>
              </a:solidFill>
              <a:latin typeface="Courier New" panose="02070309020205020404" pitchFamily="49" charset="0"/>
              <a:cs typeface="Courier New" panose="02070309020205020404" pitchFamily="49" charset="0"/>
            </a:endParaRPr>
          </a:p>
        </p:txBody>
      </p:sp>
      <p:sp>
        <p:nvSpPr>
          <p:cNvPr id="3" name="TextBox 2">
            <a:extLst>
              <a:ext uri="{FF2B5EF4-FFF2-40B4-BE49-F238E27FC236}">
                <a16:creationId xmlns:a16="http://schemas.microsoft.com/office/drawing/2014/main" id="{6EE5CD0F-7DAE-591A-756E-AEED6EEC6C42}"/>
              </a:ext>
            </a:extLst>
          </p:cNvPr>
          <p:cNvSpPr txBox="1"/>
          <p:nvPr/>
        </p:nvSpPr>
        <p:spPr>
          <a:xfrm>
            <a:off x="838199" y="1321622"/>
            <a:ext cx="8352099" cy="400110"/>
          </a:xfrm>
          <a:prstGeom prst="rect">
            <a:avLst/>
          </a:prstGeom>
          <a:noFill/>
        </p:spPr>
        <p:txBody>
          <a:bodyPr wrap="square">
            <a:spAutoFit/>
          </a:bodyPr>
          <a:lstStyle/>
          <a:p>
            <a:r>
              <a:rPr lang="en-US" sz="2000" dirty="0"/>
              <a:t>Is the mcr-9 colistin resistance detected, as previously reported?</a:t>
            </a:r>
          </a:p>
        </p:txBody>
      </p:sp>
      <p:pic>
        <p:nvPicPr>
          <p:cNvPr id="8" name="Picture 7">
            <a:extLst>
              <a:ext uri="{FF2B5EF4-FFF2-40B4-BE49-F238E27FC236}">
                <a16:creationId xmlns:a16="http://schemas.microsoft.com/office/drawing/2014/main" id="{12ED5F06-2595-532D-55AD-FE7055ADCCA4}"/>
              </a:ext>
            </a:extLst>
          </p:cNvPr>
          <p:cNvPicPr>
            <a:picLocks noChangeAspect="1"/>
          </p:cNvPicPr>
          <p:nvPr/>
        </p:nvPicPr>
        <p:blipFill>
          <a:blip r:embed="rId3"/>
          <a:stretch>
            <a:fillRect/>
          </a:stretch>
        </p:blipFill>
        <p:spPr>
          <a:xfrm>
            <a:off x="554182" y="4549660"/>
            <a:ext cx="11083636" cy="1647767"/>
          </a:xfrm>
          <a:prstGeom prst="rect">
            <a:avLst/>
          </a:prstGeom>
        </p:spPr>
      </p:pic>
      <p:sp>
        <p:nvSpPr>
          <p:cNvPr id="9" name="TextBox 8">
            <a:extLst>
              <a:ext uri="{FF2B5EF4-FFF2-40B4-BE49-F238E27FC236}">
                <a16:creationId xmlns:a16="http://schemas.microsoft.com/office/drawing/2014/main" id="{5370BA72-CCB6-6106-47E5-FE1F382C0EA0}"/>
              </a:ext>
            </a:extLst>
          </p:cNvPr>
          <p:cNvSpPr txBox="1"/>
          <p:nvPr/>
        </p:nvSpPr>
        <p:spPr>
          <a:xfrm>
            <a:off x="985736" y="3020713"/>
            <a:ext cx="9894467" cy="1323439"/>
          </a:xfrm>
          <a:prstGeom prst="rect">
            <a:avLst/>
          </a:prstGeom>
          <a:noFill/>
        </p:spPr>
        <p:txBody>
          <a:bodyPr wrap="square">
            <a:spAutoFit/>
          </a:bodyPr>
          <a:lstStyle/>
          <a:p>
            <a:r>
              <a:rPr lang="en-US" sz="2000" dirty="0"/>
              <a:t>-i does case Insensitive search (great trick to use when not knowing how it’s spelled)</a:t>
            </a:r>
          </a:p>
          <a:p>
            <a:endParaRPr lang="en-US" sz="2000" dirty="0"/>
          </a:p>
          <a:p>
            <a:r>
              <a:rPr lang="en-US" sz="2000" dirty="0"/>
              <a:t>*.</a:t>
            </a:r>
            <a:r>
              <a:rPr lang="en-US" sz="2000" dirty="0" err="1"/>
              <a:t>tsv</a:t>
            </a:r>
            <a:r>
              <a:rPr lang="en-US" sz="2000" dirty="0"/>
              <a:t> looks at all files that end in </a:t>
            </a:r>
            <a:r>
              <a:rPr lang="en-US" sz="2000" dirty="0" err="1"/>
              <a:t>tsv</a:t>
            </a:r>
            <a:r>
              <a:rPr lang="en-US" sz="2000" dirty="0"/>
              <a:t>. In this case we have 2, and grep nicely lists the filename of each in magenta color for easy tracking</a:t>
            </a:r>
          </a:p>
        </p:txBody>
      </p:sp>
    </p:spTree>
    <p:extLst>
      <p:ext uri="{BB962C8B-B14F-4D97-AF65-F5344CB8AC3E}">
        <p14:creationId xmlns:p14="http://schemas.microsoft.com/office/powerpoint/2010/main" val="3715412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BD43-BB03-4682-94B5-8B47D0DECE02}"/>
              </a:ext>
            </a:extLst>
          </p:cNvPr>
          <p:cNvSpPr>
            <a:spLocks noGrp="1"/>
          </p:cNvSpPr>
          <p:nvPr>
            <p:ph type="title"/>
          </p:nvPr>
        </p:nvSpPr>
        <p:spPr/>
        <p:txBody>
          <a:bodyPr/>
          <a:lstStyle/>
          <a:p>
            <a:r>
              <a:rPr lang="en-US" dirty="0"/>
              <a:t>I have an important new isolate assembly…</a:t>
            </a:r>
          </a:p>
        </p:txBody>
      </p:sp>
      <p:sp>
        <p:nvSpPr>
          <p:cNvPr id="13" name="Content Placeholder 12">
            <a:extLst>
              <a:ext uri="{FF2B5EF4-FFF2-40B4-BE49-F238E27FC236}">
                <a16:creationId xmlns:a16="http://schemas.microsoft.com/office/drawing/2014/main" id="{9DC287DF-7978-4BD4-B4F8-B3271057CE91}"/>
              </a:ext>
            </a:extLst>
          </p:cNvPr>
          <p:cNvSpPr>
            <a:spLocks noGrp="1"/>
          </p:cNvSpPr>
          <p:nvPr>
            <p:ph sz="half" idx="1"/>
          </p:nvPr>
        </p:nvSpPr>
        <p:spPr>
          <a:xfrm>
            <a:off x="838199" y="1825624"/>
            <a:ext cx="8722489" cy="5093893"/>
          </a:xfrm>
        </p:spPr>
        <p:txBody>
          <a:bodyPr/>
          <a:lstStyle/>
          <a:p>
            <a:r>
              <a:rPr lang="en-US" dirty="0"/>
              <a:t>Examples</a:t>
            </a:r>
          </a:p>
          <a:p>
            <a:pPr lvl="1"/>
            <a:r>
              <a:rPr lang="en-US" dirty="0"/>
              <a:t>An isolate that has resistance to an antibiotic, generally 2 types:</a:t>
            </a:r>
          </a:p>
          <a:p>
            <a:pPr lvl="2"/>
            <a:r>
              <a:rPr lang="en-US" dirty="0"/>
              <a:t>New gene confers resistance</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r>
              <a:rPr lang="en-US" dirty="0"/>
              <a:t>Single base pair (“point”) mutation confers resistance</a:t>
            </a:r>
          </a:p>
          <a:p>
            <a:pPr marL="0" indent="0">
              <a:buNone/>
            </a:pPr>
            <a:endParaRPr lang="en-US" dirty="0"/>
          </a:p>
          <a:p>
            <a:endParaRPr lang="en-US" dirty="0"/>
          </a:p>
        </p:txBody>
      </p:sp>
      <p:pic>
        <p:nvPicPr>
          <p:cNvPr id="7" name="Picture 6">
            <a:extLst>
              <a:ext uri="{FF2B5EF4-FFF2-40B4-BE49-F238E27FC236}">
                <a16:creationId xmlns:a16="http://schemas.microsoft.com/office/drawing/2014/main" id="{48B37A3A-3DD5-C950-B814-D69DD8B0A94D}"/>
              </a:ext>
            </a:extLst>
          </p:cNvPr>
          <p:cNvPicPr>
            <a:picLocks noChangeAspect="1"/>
          </p:cNvPicPr>
          <p:nvPr/>
        </p:nvPicPr>
        <p:blipFill>
          <a:blip r:embed="rId3"/>
          <a:stretch>
            <a:fillRect/>
          </a:stretch>
        </p:blipFill>
        <p:spPr>
          <a:xfrm>
            <a:off x="2814061" y="2976283"/>
            <a:ext cx="5815598" cy="3248074"/>
          </a:xfrm>
          <a:prstGeom prst="rect">
            <a:avLst/>
          </a:prstGeom>
        </p:spPr>
      </p:pic>
      <p:sp>
        <p:nvSpPr>
          <p:cNvPr id="10" name="TextBox 9">
            <a:extLst>
              <a:ext uri="{FF2B5EF4-FFF2-40B4-BE49-F238E27FC236}">
                <a16:creationId xmlns:a16="http://schemas.microsoft.com/office/drawing/2014/main" id="{94BAFEA9-26E3-4D8E-9C25-1966CAC4BCA8}"/>
              </a:ext>
            </a:extLst>
          </p:cNvPr>
          <p:cNvSpPr txBox="1"/>
          <p:nvPr/>
        </p:nvSpPr>
        <p:spPr>
          <a:xfrm>
            <a:off x="2837211" y="6219306"/>
            <a:ext cx="6094070" cy="276999"/>
          </a:xfrm>
          <a:prstGeom prst="rect">
            <a:avLst/>
          </a:prstGeom>
          <a:noFill/>
        </p:spPr>
        <p:txBody>
          <a:bodyPr wrap="square">
            <a:spAutoFit/>
          </a:bodyPr>
          <a:lstStyle/>
          <a:p>
            <a:r>
              <a:rPr lang="en-US" sz="1200" dirty="0"/>
              <a:t>https://www.cdc.gov/drugresistance/solutions-initiative/stories/gene-reported-mcr.html</a:t>
            </a:r>
          </a:p>
        </p:txBody>
      </p:sp>
    </p:spTree>
    <p:extLst>
      <p:ext uri="{BB962C8B-B14F-4D97-AF65-F5344CB8AC3E}">
        <p14:creationId xmlns:p14="http://schemas.microsoft.com/office/powerpoint/2010/main" val="28889903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6827C9-60E7-4C8C-AE55-A0883F795D6D}"/>
              </a:ext>
            </a:extLst>
          </p:cNvPr>
          <p:cNvSpPr>
            <a:spLocks noGrp="1"/>
          </p:cNvSpPr>
          <p:nvPr>
            <p:ph type="title"/>
          </p:nvPr>
        </p:nvSpPr>
        <p:spPr/>
        <p:txBody>
          <a:bodyPr/>
          <a:lstStyle/>
          <a:p>
            <a:r>
              <a:rPr lang="en-US" dirty="0"/>
              <a:t>Secondary metabolite - biosynthesis annotation</a:t>
            </a:r>
          </a:p>
        </p:txBody>
      </p:sp>
      <p:sp>
        <p:nvSpPr>
          <p:cNvPr id="5" name="Text Placeholder 4">
            <a:extLst>
              <a:ext uri="{FF2B5EF4-FFF2-40B4-BE49-F238E27FC236}">
                <a16:creationId xmlns:a16="http://schemas.microsoft.com/office/drawing/2014/main" id="{202A3914-B065-4BB0-983B-EDAD94E8FE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445122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F8BE-00A5-4A55-0CB2-5EF8AFFE2843}"/>
              </a:ext>
            </a:extLst>
          </p:cNvPr>
          <p:cNvSpPr>
            <a:spLocks noGrp="1"/>
          </p:cNvSpPr>
          <p:nvPr>
            <p:ph type="title"/>
          </p:nvPr>
        </p:nvSpPr>
        <p:spPr/>
        <p:txBody>
          <a:bodyPr/>
          <a:lstStyle/>
          <a:p>
            <a:r>
              <a:rPr lang="en-US" dirty="0" err="1"/>
              <a:t>antiSMASH</a:t>
            </a:r>
            <a:endParaRPr lang="en-US" dirty="0"/>
          </a:p>
        </p:txBody>
      </p:sp>
      <p:sp>
        <p:nvSpPr>
          <p:cNvPr id="3" name="Content Placeholder 2">
            <a:extLst>
              <a:ext uri="{FF2B5EF4-FFF2-40B4-BE49-F238E27FC236}">
                <a16:creationId xmlns:a16="http://schemas.microsoft.com/office/drawing/2014/main" id="{D1BD868B-C0AA-264B-7695-27C4AA474F1C}"/>
              </a:ext>
            </a:extLst>
          </p:cNvPr>
          <p:cNvSpPr>
            <a:spLocks noGrp="1"/>
          </p:cNvSpPr>
          <p:nvPr>
            <p:ph idx="1"/>
          </p:nvPr>
        </p:nvSpPr>
        <p:spPr/>
        <p:txBody>
          <a:bodyPr/>
          <a:lstStyle/>
          <a:p>
            <a:r>
              <a:rPr lang="en-US" dirty="0"/>
              <a:t>Web-based, upload </a:t>
            </a:r>
            <a:r>
              <a:rPr lang="en-US" dirty="0" err="1"/>
              <a:t>FastA</a:t>
            </a:r>
            <a:r>
              <a:rPr lang="en-US" dirty="0"/>
              <a:t> or specify NCBI Accession</a:t>
            </a:r>
          </a:p>
        </p:txBody>
      </p:sp>
      <p:pic>
        <p:nvPicPr>
          <p:cNvPr id="5" name="Picture 4">
            <a:extLst>
              <a:ext uri="{FF2B5EF4-FFF2-40B4-BE49-F238E27FC236}">
                <a16:creationId xmlns:a16="http://schemas.microsoft.com/office/drawing/2014/main" id="{E6B53522-815E-6A0A-D286-A7A2F34018F7}"/>
              </a:ext>
            </a:extLst>
          </p:cNvPr>
          <p:cNvPicPr>
            <a:picLocks noChangeAspect="1"/>
          </p:cNvPicPr>
          <p:nvPr/>
        </p:nvPicPr>
        <p:blipFill>
          <a:blip r:embed="rId3"/>
          <a:stretch>
            <a:fillRect/>
          </a:stretch>
        </p:blipFill>
        <p:spPr>
          <a:xfrm>
            <a:off x="1057984" y="2296475"/>
            <a:ext cx="10076033" cy="4209591"/>
          </a:xfrm>
          <a:prstGeom prst="rect">
            <a:avLst/>
          </a:prstGeom>
        </p:spPr>
      </p:pic>
      <p:sp>
        <p:nvSpPr>
          <p:cNvPr id="7" name="TextBox 6">
            <a:extLst>
              <a:ext uri="{FF2B5EF4-FFF2-40B4-BE49-F238E27FC236}">
                <a16:creationId xmlns:a16="http://schemas.microsoft.com/office/drawing/2014/main" id="{14FC50DA-7986-46C0-171D-D79D14D21DAF}"/>
              </a:ext>
            </a:extLst>
          </p:cNvPr>
          <p:cNvSpPr txBox="1"/>
          <p:nvPr/>
        </p:nvSpPr>
        <p:spPr>
          <a:xfrm>
            <a:off x="6097930" y="6506066"/>
            <a:ext cx="6094070" cy="369332"/>
          </a:xfrm>
          <a:prstGeom prst="rect">
            <a:avLst/>
          </a:prstGeom>
          <a:noFill/>
        </p:spPr>
        <p:txBody>
          <a:bodyPr wrap="square">
            <a:spAutoFit/>
          </a:bodyPr>
          <a:lstStyle/>
          <a:p>
            <a:r>
              <a:rPr lang="en-US" dirty="0"/>
              <a:t>https://antismash.secondarymetabolites.org/#!/start</a:t>
            </a:r>
          </a:p>
        </p:txBody>
      </p:sp>
    </p:spTree>
    <p:extLst>
      <p:ext uri="{BB962C8B-B14F-4D97-AF65-F5344CB8AC3E}">
        <p14:creationId xmlns:p14="http://schemas.microsoft.com/office/powerpoint/2010/main" val="2232459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5F8BE-00A5-4A55-0CB2-5EF8AFFE2843}"/>
              </a:ext>
            </a:extLst>
          </p:cNvPr>
          <p:cNvSpPr>
            <a:spLocks noGrp="1"/>
          </p:cNvSpPr>
          <p:nvPr>
            <p:ph type="title"/>
          </p:nvPr>
        </p:nvSpPr>
        <p:spPr/>
        <p:txBody>
          <a:bodyPr/>
          <a:lstStyle/>
          <a:p>
            <a:r>
              <a:rPr lang="en-US" dirty="0" err="1"/>
              <a:t>antiSMASH</a:t>
            </a:r>
            <a:endParaRPr lang="en-US" dirty="0"/>
          </a:p>
        </p:txBody>
      </p:sp>
      <p:sp>
        <p:nvSpPr>
          <p:cNvPr id="3" name="Content Placeholder 2">
            <a:extLst>
              <a:ext uri="{FF2B5EF4-FFF2-40B4-BE49-F238E27FC236}">
                <a16:creationId xmlns:a16="http://schemas.microsoft.com/office/drawing/2014/main" id="{D1BD868B-C0AA-264B-7695-27C4AA474F1C}"/>
              </a:ext>
            </a:extLst>
          </p:cNvPr>
          <p:cNvSpPr>
            <a:spLocks noGrp="1"/>
          </p:cNvSpPr>
          <p:nvPr>
            <p:ph idx="1"/>
          </p:nvPr>
        </p:nvSpPr>
        <p:spPr/>
        <p:txBody>
          <a:bodyPr/>
          <a:lstStyle/>
          <a:p>
            <a:r>
              <a:rPr lang="en-US" dirty="0"/>
              <a:t>Graphical results, and </a:t>
            </a:r>
            <a:r>
              <a:rPr lang="en-US" dirty="0" err="1"/>
              <a:t>textfile</a:t>
            </a:r>
            <a:r>
              <a:rPr lang="en-US" dirty="0"/>
              <a:t> results able to download</a:t>
            </a:r>
          </a:p>
        </p:txBody>
      </p:sp>
      <p:sp>
        <p:nvSpPr>
          <p:cNvPr id="7" name="TextBox 6">
            <a:extLst>
              <a:ext uri="{FF2B5EF4-FFF2-40B4-BE49-F238E27FC236}">
                <a16:creationId xmlns:a16="http://schemas.microsoft.com/office/drawing/2014/main" id="{14FC50DA-7986-46C0-171D-D79D14D21DAF}"/>
              </a:ext>
            </a:extLst>
          </p:cNvPr>
          <p:cNvSpPr txBox="1"/>
          <p:nvPr/>
        </p:nvSpPr>
        <p:spPr>
          <a:xfrm>
            <a:off x="6097930" y="6506066"/>
            <a:ext cx="6094070" cy="369332"/>
          </a:xfrm>
          <a:prstGeom prst="rect">
            <a:avLst/>
          </a:prstGeom>
          <a:noFill/>
        </p:spPr>
        <p:txBody>
          <a:bodyPr wrap="square">
            <a:spAutoFit/>
          </a:bodyPr>
          <a:lstStyle/>
          <a:p>
            <a:r>
              <a:rPr lang="en-US" dirty="0"/>
              <a:t>https://antismash.secondarymetabolites.org/#!/start</a:t>
            </a:r>
          </a:p>
        </p:txBody>
      </p:sp>
      <p:pic>
        <p:nvPicPr>
          <p:cNvPr id="6" name="Picture 5" descr="Graphical user interface, application, website&#10;&#10;Description automatically generated">
            <a:extLst>
              <a:ext uri="{FF2B5EF4-FFF2-40B4-BE49-F238E27FC236}">
                <a16:creationId xmlns:a16="http://schemas.microsoft.com/office/drawing/2014/main" id="{920E89B0-7013-514B-CADE-2CEF56C02D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0699" y="2324536"/>
            <a:ext cx="7850603" cy="3968279"/>
          </a:xfrm>
          <a:prstGeom prst="rect">
            <a:avLst/>
          </a:prstGeom>
        </p:spPr>
      </p:pic>
    </p:spTree>
    <p:extLst>
      <p:ext uri="{BB962C8B-B14F-4D97-AF65-F5344CB8AC3E}">
        <p14:creationId xmlns:p14="http://schemas.microsoft.com/office/powerpoint/2010/main" val="2268551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6827C9-60E7-4C8C-AE55-A0883F795D6D}"/>
              </a:ext>
            </a:extLst>
          </p:cNvPr>
          <p:cNvSpPr>
            <a:spLocks noGrp="1"/>
          </p:cNvSpPr>
          <p:nvPr>
            <p:ph type="title"/>
          </p:nvPr>
        </p:nvSpPr>
        <p:spPr/>
        <p:txBody>
          <a:bodyPr/>
          <a:lstStyle/>
          <a:p>
            <a:r>
              <a:rPr lang="en-US" dirty="0"/>
              <a:t>General annotation</a:t>
            </a:r>
          </a:p>
        </p:txBody>
      </p:sp>
      <p:sp>
        <p:nvSpPr>
          <p:cNvPr id="5" name="Text Placeholder 4">
            <a:extLst>
              <a:ext uri="{FF2B5EF4-FFF2-40B4-BE49-F238E27FC236}">
                <a16:creationId xmlns:a16="http://schemas.microsoft.com/office/drawing/2014/main" id="{202A3914-B065-4BB0-983B-EDAD94E8FE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082283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6307-B411-12BF-7098-A7090C7E6154}"/>
              </a:ext>
            </a:extLst>
          </p:cNvPr>
          <p:cNvSpPr>
            <a:spLocks noGrp="1"/>
          </p:cNvSpPr>
          <p:nvPr>
            <p:ph type="title"/>
          </p:nvPr>
        </p:nvSpPr>
        <p:spPr/>
        <p:txBody>
          <a:bodyPr/>
          <a:lstStyle/>
          <a:p>
            <a:r>
              <a:rPr lang="en-US" dirty="0" err="1"/>
              <a:t>Bakta</a:t>
            </a:r>
            <a:r>
              <a:rPr lang="en-US" dirty="0"/>
              <a:t> (2021)</a:t>
            </a:r>
          </a:p>
        </p:txBody>
      </p:sp>
      <p:sp>
        <p:nvSpPr>
          <p:cNvPr id="3" name="Content Placeholder 2">
            <a:extLst>
              <a:ext uri="{FF2B5EF4-FFF2-40B4-BE49-F238E27FC236}">
                <a16:creationId xmlns:a16="http://schemas.microsoft.com/office/drawing/2014/main" id="{898B37ED-0AD8-0EAD-9093-B40FAA3D8B67}"/>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13D7B270-2063-7B70-3CD1-5862C85D9034}"/>
              </a:ext>
            </a:extLst>
          </p:cNvPr>
          <p:cNvPicPr>
            <a:picLocks noChangeAspect="1"/>
          </p:cNvPicPr>
          <p:nvPr/>
        </p:nvPicPr>
        <p:blipFill>
          <a:blip r:embed="rId3"/>
          <a:stretch>
            <a:fillRect/>
          </a:stretch>
        </p:blipFill>
        <p:spPr>
          <a:xfrm>
            <a:off x="3917968" y="461548"/>
            <a:ext cx="6925642" cy="5934903"/>
          </a:xfrm>
          <a:prstGeom prst="rect">
            <a:avLst/>
          </a:prstGeom>
        </p:spPr>
      </p:pic>
    </p:spTree>
    <p:extLst>
      <p:ext uri="{BB962C8B-B14F-4D97-AF65-F5344CB8AC3E}">
        <p14:creationId xmlns:p14="http://schemas.microsoft.com/office/powerpoint/2010/main" val="26031769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7F5E6-AA95-4A06-B795-3B3F8219D74C}"/>
              </a:ext>
            </a:extLst>
          </p:cNvPr>
          <p:cNvSpPr>
            <a:spLocks noGrp="1"/>
          </p:cNvSpPr>
          <p:nvPr>
            <p:ph type="title"/>
          </p:nvPr>
        </p:nvSpPr>
        <p:spPr/>
        <p:txBody>
          <a:bodyPr/>
          <a:lstStyle/>
          <a:p>
            <a:r>
              <a:rPr lang="en-US" dirty="0" err="1"/>
              <a:t>Bakta</a:t>
            </a:r>
            <a:endParaRPr lang="en-US" dirty="0"/>
          </a:p>
        </p:txBody>
      </p:sp>
      <p:sp>
        <p:nvSpPr>
          <p:cNvPr id="5" name="Content Placeholder 4">
            <a:extLst>
              <a:ext uri="{FF2B5EF4-FFF2-40B4-BE49-F238E27FC236}">
                <a16:creationId xmlns:a16="http://schemas.microsoft.com/office/drawing/2014/main" id="{60F13EFD-6814-4466-879F-3F3ABAE4EFF7}"/>
              </a:ext>
            </a:extLst>
          </p:cNvPr>
          <p:cNvSpPr>
            <a:spLocks noGrp="1"/>
          </p:cNvSpPr>
          <p:nvPr>
            <p:ph idx="1"/>
          </p:nvPr>
        </p:nvSpPr>
        <p:spPr>
          <a:xfrm>
            <a:off x="1660002" y="2253890"/>
            <a:ext cx="8907684" cy="4424702"/>
          </a:xfrm>
          <a:solidFill>
            <a:schemeClr val="tx1">
              <a:lumMod val="95000"/>
              <a:lumOff val="5000"/>
            </a:schemeClr>
          </a:solidFill>
          <a:ln w="57150">
            <a:solidFill>
              <a:schemeClr val="accent1"/>
            </a:solidFill>
          </a:ln>
        </p:spPr>
        <p:txBody>
          <a:bodyPr vert="horz" lIns="91440" tIns="45720" rIns="91440" bIns="45720" rtlCol="0">
            <a:normAutofit fontScale="85000" lnSpcReduction="20000"/>
          </a:bodyPr>
          <a:lstStyle/>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cd ~/fundamentals/annotation</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bakta_db</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download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--output </a:t>
            </a:r>
            <a:r>
              <a:rPr lang="en-US" dirty="0" err="1">
                <a:solidFill>
                  <a:schemeClr val="bg1">
                    <a:lumMod val="95000"/>
                  </a:schemeClr>
                </a:solidFill>
                <a:latin typeface="Courier New" panose="02070309020205020404" pitchFamily="49" charset="0"/>
                <a:cs typeface="Courier New" panose="02070309020205020404" pitchFamily="49" charset="0"/>
              </a:rPr>
              <a:t>bakta.db</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--type light</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bakta</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--output </a:t>
            </a:r>
            <a:r>
              <a:rPr lang="en-US" dirty="0" err="1">
                <a:solidFill>
                  <a:schemeClr val="bg1">
                    <a:lumMod val="95000"/>
                  </a:schemeClr>
                </a:solidFill>
                <a:latin typeface="Courier New" panose="02070309020205020404" pitchFamily="49" charset="0"/>
                <a:cs typeface="Courier New" panose="02070309020205020404" pitchFamily="49" charset="0"/>
              </a:rPr>
              <a:t>bakta</a:t>
            </a:r>
            <a:r>
              <a:rPr lang="en-US" dirty="0">
                <a:solidFill>
                  <a:schemeClr val="bg1">
                    <a:lumMod val="95000"/>
                  </a:schemeClr>
                </a:solidFill>
                <a:latin typeface="Courier New" panose="02070309020205020404" pitchFamily="49" charset="0"/>
                <a:cs typeface="Courier New" panose="02070309020205020404" pitchFamily="49" charset="0"/>
              </a:rPr>
              <a:t>/</a:t>
            </a:r>
            <a:r>
              <a:rPr lang="en-US" dirty="0" err="1">
                <a:solidFill>
                  <a:schemeClr val="bg1">
                    <a:lumMod val="95000"/>
                  </a:schemeClr>
                </a:solidFill>
                <a:latin typeface="Courier New" panose="02070309020205020404" pitchFamily="49" charset="0"/>
                <a:cs typeface="Courier New" panose="02070309020205020404" pitchFamily="49" charset="0"/>
              </a:rPr>
              <a:t>Ames_Ancestor</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db</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bakta.db</a:t>
            </a:r>
            <a:r>
              <a:rPr lang="en-US" dirty="0">
                <a:solidFill>
                  <a:schemeClr val="bg1">
                    <a:lumMod val="95000"/>
                  </a:schemeClr>
                </a:solidFill>
                <a:latin typeface="Courier New" panose="02070309020205020404" pitchFamily="49" charset="0"/>
                <a:cs typeface="Courier New" panose="02070309020205020404" pitchFamily="49" charset="0"/>
              </a:rPr>
              <a:t>/</a:t>
            </a:r>
            <a:r>
              <a:rPr lang="en-US" dirty="0" err="1">
                <a:solidFill>
                  <a:schemeClr val="bg1">
                    <a:lumMod val="95000"/>
                  </a:schemeClr>
                </a:solidFill>
                <a:latin typeface="Courier New" panose="02070309020205020404" pitchFamily="49" charset="0"/>
                <a:cs typeface="Courier New" panose="02070309020205020404" pitchFamily="49" charset="0"/>
              </a:rPr>
              <a:t>db</a:t>
            </a:r>
            <a:r>
              <a:rPr lang="en-US" dirty="0">
                <a:solidFill>
                  <a:schemeClr val="bg1">
                    <a:lumMod val="95000"/>
                  </a:schemeClr>
                </a:solidFill>
                <a:latin typeface="Courier New" panose="02070309020205020404" pitchFamily="49" charset="0"/>
                <a:cs typeface="Courier New" panose="02070309020205020404" pitchFamily="49" charset="0"/>
              </a:rPr>
              <a:t>-light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--compliant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--genus Bacillus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--species anthracis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--strain </a:t>
            </a:r>
            <a:r>
              <a:rPr lang="en-US" dirty="0" err="1">
                <a:solidFill>
                  <a:schemeClr val="bg1">
                    <a:lumMod val="95000"/>
                  </a:schemeClr>
                </a:solidFill>
                <a:latin typeface="Courier New" panose="02070309020205020404" pitchFamily="49" charset="0"/>
                <a:cs typeface="Courier New" panose="02070309020205020404" pitchFamily="49" charset="0"/>
              </a:rPr>
              <a:t>Ames_Ancestor</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--threads 32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~/fundamentals/annotation/</a:t>
            </a:r>
            <a:r>
              <a:rPr lang="en-US" dirty="0" err="1">
                <a:solidFill>
                  <a:schemeClr val="bg1">
                    <a:lumMod val="95000"/>
                  </a:schemeClr>
                </a:solidFill>
                <a:latin typeface="Courier New" panose="02070309020205020404" pitchFamily="49" charset="0"/>
                <a:cs typeface="Courier New" panose="02070309020205020404" pitchFamily="49" charset="0"/>
              </a:rPr>
              <a:t>Ames_Ancestor.fna</a:t>
            </a:r>
            <a:endParaRPr lang="en-US" dirty="0">
              <a:solidFill>
                <a:schemeClr val="bg1">
                  <a:lumMod val="95000"/>
                </a:schemeClr>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B7A5E18B-EE9B-539D-4183-9EB8F4387A40}"/>
              </a:ext>
            </a:extLst>
          </p:cNvPr>
          <p:cNvSpPr txBox="1"/>
          <p:nvPr/>
        </p:nvSpPr>
        <p:spPr>
          <a:xfrm>
            <a:off x="838200" y="1527858"/>
            <a:ext cx="10042003" cy="523220"/>
          </a:xfrm>
          <a:prstGeom prst="rect">
            <a:avLst/>
          </a:prstGeom>
          <a:noFill/>
        </p:spPr>
        <p:txBody>
          <a:bodyPr wrap="square" rtlCol="0">
            <a:spAutoFit/>
          </a:bodyPr>
          <a:lstStyle/>
          <a:p>
            <a:r>
              <a:rPr lang="en-US" sz="2800" dirty="0"/>
              <a:t>The databases are missing from the installation – ugh!</a:t>
            </a:r>
          </a:p>
        </p:txBody>
      </p:sp>
    </p:spTree>
    <p:extLst>
      <p:ext uri="{BB962C8B-B14F-4D97-AF65-F5344CB8AC3E}">
        <p14:creationId xmlns:p14="http://schemas.microsoft.com/office/powerpoint/2010/main" val="204127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EA98-EC2B-49BF-B52A-DB640429A2E4}"/>
              </a:ext>
            </a:extLst>
          </p:cNvPr>
          <p:cNvSpPr>
            <a:spLocks noGrp="1"/>
          </p:cNvSpPr>
          <p:nvPr>
            <p:ph type="title"/>
          </p:nvPr>
        </p:nvSpPr>
        <p:spPr/>
        <p:txBody>
          <a:bodyPr/>
          <a:lstStyle/>
          <a:p>
            <a:r>
              <a:rPr lang="en-US" dirty="0"/>
              <a:t>Quickly view </a:t>
            </a:r>
            <a:r>
              <a:rPr lang="en-US" dirty="0" err="1"/>
              <a:t>Bakta</a:t>
            </a:r>
            <a:r>
              <a:rPr lang="en-US" dirty="0"/>
              <a:t> annotated assembly</a:t>
            </a:r>
          </a:p>
        </p:txBody>
      </p:sp>
      <p:sp>
        <p:nvSpPr>
          <p:cNvPr id="5" name="Content Placeholder 4">
            <a:extLst>
              <a:ext uri="{FF2B5EF4-FFF2-40B4-BE49-F238E27FC236}">
                <a16:creationId xmlns:a16="http://schemas.microsoft.com/office/drawing/2014/main" id="{B12CBE5F-9466-DCF2-AFC7-B8830F9BB80B}"/>
              </a:ext>
            </a:extLst>
          </p:cNvPr>
          <p:cNvSpPr>
            <a:spLocks noGrp="1"/>
          </p:cNvSpPr>
          <p:nvPr>
            <p:ph idx="1"/>
          </p:nvPr>
        </p:nvSpPr>
        <p:spPr>
          <a:xfrm>
            <a:off x="838200" y="1420510"/>
            <a:ext cx="10515600" cy="616634"/>
          </a:xfrm>
          <a:solidFill>
            <a:schemeClr val="tx1">
              <a:lumMod val="95000"/>
              <a:lumOff val="5000"/>
            </a:schemeClr>
          </a:solidFill>
          <a:ln w="57150">
            <a:solidFill>
              <a:schemeClr val="accent1"/>
            </a:solidFill>
          </a:ln>
        </p:spPr>
        <p:txBody>
          <a:bodyPr vert="horz" lIns="91440" tIns="45720" rIns="91440" bIns="45720" rtlCol="0">
            <a:normAutofit/>
          </a:bodyPr>
          <a:lstStyle/>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less -S </a:t>
            </a:r>
            <a:r>
              <a:rPr lang="en-US" dirty="0" err="1">
                <a:solidFill>
                  <a:schemeClr val="bg1">
                    <a:lumMod val="95000"/>
                  </a:schemeClr>
                </a:solidFill>
                <a:latin typeface="Courier New" panose="02070309020205020404" pitchFamily="49" charset="0"/>
                <a:cs typeface="Courier New" panose="02070309020205020404" pitchFamily="49" charset="0"/>
              </a:rPr>
              <a:t>bakta</a:t>
            </a:r>
            <a:r>
              <a:rPr lang="en-US" dirty="0">
                <a:solidFill>
                  <a:schemeClr val="bg1">
                    <a:lumMod val="95000"/>
                  </a:schemeClr>
                </a:solidFill>
                <a:latin typeface="Courier New" panose="02070309020205020404" pitchFamily="49" charset="0"/>
                <a:cs typeface="Courier New" panose="02070309020205020404" pitchFamily="49" charset="0"/>
              </a:rPr>
              <a:t>/</a:t>
            </a:r>
            <a:r>
              <a:rPr lang="en-US" dirty="0" err="1">
                <a:solidFill>
                  <a:schemeClr val="bg1">
                    <a:lumMod val="95000"/>
                  </a:schemeClr>
                </a:solidFill>
                <a:latin typeface="Courier New" panose="02070309020205020404" pitchFamily="49" charset="0"/>
                <a:cs typeface="Courier New" panose="02070309020205020404" pitchFamily="49" charset="0"/>
              </a:rPr>
              <a:t>Ames_Ancestor</a:t>
            </a:r>
            <a:r>
              <a:rPr lang="en-US" dirty="0">
                <a:solidFill>
                  <a:schemeClr val="bg1">
                    <a:lumMod val="95000"/>
                  </a:schemeClr>
                </a:solidFill>
                <a:latin typeface="Courier New" panose="02070309020205020404" pitchFamily="49" charset="0"/>
                <a:cs typeface="Courier New" panose="02070309020205020404" pitchFamily="49" charset="0"/>
              </a:rPr>
              <a:t>/</a:t>
            </a:r>
            <a:r>
              <a:rPr lang="en-US" dirty="0" err="1">
                <a:solidFill>
                  <a:schemeClr val="bg1">
                    <a:lumMod val="95000"/>
                  </a:schemeClr>
                </a:solidFill>
                <a:latin typeface="Courier New" panose="02070309020205020404" pitchFamily="49" charset="0"/>
                <a:cs typeface="Courier New" panose="02070309020205020404" pitchFamily="49" charset="0"/>
              </a:rPr>
              <a:t>Ames_Ancestor.gbff</a:t>
            </a:r>
            <a:endParaRPr lang="en-US" dirty="0">
              <a:solidFill>
                <a:schemeClr val="bg1">
                  <a:lumMod val="95000"/>
                </a:schemeClr>
              </a:solidFill>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4790444D-ABF3-1D2F-8370-4AB39395A9F6}"/>
              </a:ext>
            </a:extLst>
          </p:cNvPr>
          <p:cNvPicPr>
            <a:picLocks noChangeAspect="1"/>
          </p:cNvPicPr>
          <p:nvPr/>
        </p:nvPicPr>
        <p:blipFill>
          <a:blip r:embed="rId3"/>
          <a:stretch>
            <a:fillRect/>
          </a:stretch>
        </p:blipFill>
        <p:spPr>
          <a:xfrm>
            <a:off x="2513514" y="2526781"/>
            <a:ext cx="7164971" cy="4258277"/>
          </a:xfrm>
          <a:prstGeom prst="rect">
            <a:avLst/>
          </a:prstGeom>
        </p:spPr>
      </p:pic>
    </p:spTree>
    <p:extLst>
      <p:ext uri="{BB962C8B-B14F-4D97-AF65-F5344CB8AC3E}">
        <p14:creationId xmlns:p14="http://schemas.microsoft.com/office/powerpoint/2010/main" val="5410892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EA98-EC2B-49BF-B52A-DB640429A2E4}"/>
              </a:ext>
            </a:extLst>
          </p:cNvPr>
          <p:cNvSpPr>
            <a:spLocks noGrp="1"/>
          </p:cNvSpPr>
          <p:nvPr>
            <p:ph type="title"/>
          </p:nvPr>
        </p:nvSpPr>
        <p:spPr/>
        <p:txBody>
          <a:bodyPr/>
          <a:lstStyle/>
          <a:p>
            <a:r>
              <a:rPr lang="en-US" dirty="0"/>
              <a:t>Search for the </a:t>
            </a:r>
            <a:r>
              <a:rPr lang="en-US" i="1" dirty="0" err="1"/>
              <a:t>lef</a:t>
            </a:r>
            <a:r>
              <a:rPr lang="en-US" dirty="0"/>
              <a:t> “lethal factor” gene</a:t>
            </a:r>
          </a:p>
        </p:txBody>
      </p:sp>
      <p:sp>
        <p:nvSpPr>
          <p:cNvPr id="5" name="Content Placeholder 4">
            <a:extLst>
              <a:ext uri="{FF2B5EF4-FFF2-40B4-BE49-F238E27FC236}">
                <a16:creationId xmlns:a16="http://schemas.microsoft.com/office/drawing/2014/main" id="{B12CBE5F-9466-DCF2-AFC7-B8830F9BB80B}"/>
              </a:ext>
            </a:extLst>
          </p:cNvPr>
          <p:cNvSpPr>
            <a:spLocks noGrp="1"/>
          </p:cNvSpPr>
          <p:nvPr>
            <p:ph idx="1"/>
          </p:nvPr>
        </p:nvSpPr>
        <p:spPr>
          <a:xfrm>
            <a:off x="838200" y="1918224"/>
            <a:ext cx="9868382" cy="545257"/>
          </a:xfrm>
          <a:solidFill>
            <a:schemeClr val="tx1">
              <a:lumMod val="95000"/>
              <a:lumOff val="5000"/>
            </a:schemeClr>
          </a:solidFill>
          <a:ln w="57150">
            <a:solidFill>
              <a:schemeClr val="accent1"/>
            </a:solidFill>
          </a:ln>
        </p:spPr>
        <p:txBody>
          <a:bodyPr vert="horz" lIns="91440" tIns="45720" rIns="91440" bIns="45720" rtlCol="0">
            <a:normAutofit/>
          </a:bodyPr>
          <a:lstStyle/>
          <a:p>
            <a:pPr marL="0" indent="0">
              <a:lnSpc>
                <a:spcPct val="100000"/>
              </a:lnSpc>
              <a:spcBef>
                <a:spcPts val="0"/>
              </a:spcBef>
              <a:buNone/>
            </a:pPr>
            <a:r>
              <a:rPr lang="en-US" sz="2400" dirty="0">
                <a:solidFill>
                  <a:schemeClr val="bg1">
                    <a:lumMod val="95000"/>
                  </a:schemeClr>
                </a:solidFill>
                <a:latin typeface="Courier New" panose="02070309020205020404" pitchFamily="49" charset="0"/>
                <a:cs typeface="Courier New" panose="02070309020205020404" pitchFamily="49" charset="0"/>
              </a:rPr>
              <a:t>$ grep lethal </a:t>
            </a:r>
            <a:r>
              <a:rPr lang="en-US" sz="2400" dirty="0" err="1">
                <a:solidFill>
                  <a:schemeClr val="bg1">
                    <a:lumMod val="95000"/>
                  </a:schemeClr>
                </a:solidFill>
                <a:latin typeface="Courier New" panose="02070309020205020404" pitchFamily="49" charset="0"/>
                <a:cs typeface="Courier New" panose="02070309020205020404" pitchFamily="49" charset="0"/>
              </a:rPr>
              <a:t>bacta</a:t>
            </a:r>
            <a:r>
              <a:rPr lang="en-US" sz="2400" dirty="0">
                <a:solidFill>
                  <a:schemeClr val="bg1">
                    <a:lumMod val="95000"/>
                  </a:schemeClr>
                </a:solidFill>
                <a:latin typeface="Courier New" panose="02070309020205020404" pitchFamily="49" charset="0"/>
                <a:cs typeface="Courier New" panose="02070309020205020404" pitchFamily="49" charset="0"/>
              </a:rPr>
              <a:t>/</a:t>
            </a:r>
            <a:r>
              <a:rPr lang="en-US" sz="2400" dirty="0" err="1">
                <a:solidFill>
                  <a:schemeClr val="bg1">
                    <a:lumMod val="95000"/>
                  </a:schemeClr>
                </a:solidFill>
                <a:latin typeface="Courier New" panose="02070309020205020404" pitchFamily="49" charset="0"/>
                <a:cs typeface="Courier New" panose="02070309020205020404" pitchFamily="49" charset="0"/>
              </a:rPr>
              <a:t>Ames_Ancestor</a:t>
            </a:r>
            <a:r>
              <a:rPr lang="en-US" sz="2400" dirty="0">
                <a:solidFill>
                  <a:schemeClr val="bg1">
                    <a:lumMod val="95000"/>
                  </a:schemeClr>
                </a:solidFill>
                <a:latin typeface="Courier New" panose="02070309020205020404" pitchFamily="49" charset="0"/>
                <a:cs typeface="Courier New" panose="02070309020205020404" pitchFamily="49" charset="0"/>
              </a:rPr>
              <a:t>/</a:t>
            </a:r>
            <a:r>
              <a:rPr lang="en-US" sz="2400" dirty="0" err="1">
                <a:solidFill>
                  <a:schemeClr val="bg1">
                    <a:lumMod val="95000"/>
                  </a:schemeClr>
                </a:solidFill>
                <a:latin typeface="Courier New" panose="02070309020205020404" pitchFamily="49" charset="0"/>
                <a:cs typeface="Courier New" panose="02070309020205020404" pitchFamily="49" charset="0"/>
              </a:rPr>
              <a:t>Ames_Ancestor.gbff</a:t>
            </a:r>
            <a:endParaRPr lang="en-US" sz="2400" dirty="0">
              <a:solidFill>
                <a:schemeClr val="bg1">
                  <a:lumMod val="95000"/>
                </a:schemeClr>
              </a:solidFill>
              <a:latin typeface="Courier New" panose="02070309020205020404" pitchFamily="49" charset="0"/>
              <a:cs typeface="Courier New" panose="02070309020205020404" pitchFamily="49" charset="0"/>
            </a:endParaRPr>
          </a:p>
        </p:txBody>
      </p:sp>
      <p:sp>
        <p:nvSpPr>
          <p:cNvPr id="3" name="Content Placeholder 4">
            <a:extLst>
              <a:ext uri="{FF2B5EF4-FFF2-40B4-BE49-F238E27FC236}">
                <a16:creationId xmlns:a16="http://schemas.microsoft.com/office/drawing/2014/main" id="{FA780C12-9A34-2734-DB45-4E6B5E7EBCFC}"/>
              </a:ext>
            </a:extLst>
          </p:cNvPr>
          <p:cNvSpPr txBox="1">
            <a:spLocks/>
          </p:cNvSpPr>
          <p:nvPr/>
        </p:nvSpPr>
        <p:spPr>
          <a:xfrm>
            <a:off x="838200" y="4339264"/>
            <a:ext cx="9868382" cy="545257"/>
          </a:xfrm>
          <a:prstGeom prst="rect">
            <a:avLst/>
          </a:prstGeom>
          <a:solidFill>
            <a:schemeClr val="tx1">
              <a:lumMod val="95000"/>
              <a:lumOff val="5000"/>
            </a:schemeClr>
          </a:solidFill>
          <a:ln w="57150">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Font typeface="Arial" panose="020B0604020202020204" pitchFamily="34" charset="0"/>
              <a:buNone/>
            </a:pPr>
            <a:r>
              <a:rPr lang="en-US" sz="2400" dirty="0">
                <a:solidFill>
                  <a:schemeClr val="bg1">
                    <a:lumMod val="95000"/>
                  </a:schemeClr>
                </a:solidFill>
                <a:latin typeface="Courier New" panose="02070309020205020404" pitchFamily="49" charset="0"/>
                <a:cs typeface="Courier New" panose="02070309020205020404" pitchFamily="49" charset="0"/>
              </a:rPr>
              <a:t>$ grep lethal </a:t>
            </a:r>
            <a:r>
              <a:rPr lang="en-US" sz="2400" dirty="0" err="1">
                <a:solidFill>
                  <a:schemeClr val="bg1">
                    <a:lumMod val="95000"/>
                  </a:schemeClr>
                </a:solidFill>
                <a:latin typeface="Courier New" panose="02070309020205020404" pitchFamily="49" charset="0"/>
                <a:cs typeface="Courier New" panose="02070309020205020404" pitchFamily="49" charset="0"/>
              </a:rPr>
              <a:t>bacta</a:t>
            </a:r>
            <a:r>
              <a:rPr lang="en-US" sz="2400" dirty="0">
                <a:solidFill>
                  <a:schemeClr val="bg1">
                    <a:lumMod val="95000"/>
                  </a:schemeClr>
                </a:solidFill>
                <a:latin typeface="Courier New" panose="02070309020205020404" pitchFamily="49" charset="0"/>
                <a:cs typeface="Courier New" panose="02070309020205020404" pitchFamily="49" charset="0"/>
              </a:rPr>
              <a:t>/</a:t>
            </a:r>
            <a:r>
              <a:rPr lang="en-US" sz="2400" dirty="0" err="1">
                <a:solidFill>
                  <a:schemeClr val="bg1">
                    <a:lumMod val="95000"/>
                  </a:schemeClr>
                </a:solidFill>
                <a:latin typeface="Courier New" panose="02070309020205020404" pitchFamily="49" charset="0"/>
                <a:cs typeface="Courier New" panose="02070309020205020404" pitchFamily="49" charset="0"/>
              </a:rPr>
              <a:t>Ames_Ancestor</a:t>
            </a:r>
            <a:r>
              <a:rPr lang="en-US" sz="2400" dirty="0">
                <a:solidFill>
                  <a:schemeClr val="bg1">
                    <a:lumMod val="95000"/>
                  </a:schemeClr>
                </a:solidFill>
                <a:latin typeface="Courier New" panose="02070309020205020404" pitchFamily="49" charset="0"/>
                <a:cs typeface="Courier New" panose="02070309020205020404" pitchFamily="49" charset="0"/>
              </a:rPr>
              <a:t>/Ames_Ancestor.gff3</a:t>
            </a:r>
          </a:p>
        </p:txBody>
      </p:sp>
      <p:pic>
        <p:nvPicPr>
          <p:cNvPr id="6" name="Picture 5">
            <a:extLst>
              <a:ext uri="{FF2B5EF4-FFF2-40B4-BE49-F238E27FC236}">
                <a16:creationId xmlns:a16="http://schemas.microsoft.com/office/drawing/2014/main" id="{F08623AC-98D2-1661-1F24-78A4172B6F41}"/>
              </a:ext>
            </a:extLst>
          </p:cNvPr>
          <p:cNvPicPr>
            <a:picLocks noChangeAspect="1"/>
          </p:cNvPicPr>
          <p:nvPr/>
        </p:nvPicPr>
        <p:blipFill>
          <a:blip r:embed="rId3"/>
          <a:stretch>
            <a:fillRect/>
          </a:stretch>
        </p:blipFill>
        <p:spPr>
          <a:xfrm>
            <a:off x="971180" y="2614488"/>
            <a:ext cx="10782074" cy="303111"/>
          </a:xfrm>
          <a:prstGeom prst="rect">
            <a:avLst/>
          </a:prstGeom>
        </p:spPr>
      </p:pic>
      <p:pic>
        <p:nvPicPr>
          <p:cNvPr id="9" name="Picture 8">
            <a:extLst>
              <a:ext uri="{FF2B5EF4-FFF2-40B4-BE49-F238E27FC236}">
                <a16:creationId xmlns:a16="http://schemas.microsoft.com/office/drawing/2014/main" id="{D269D403-A26A-4C36-0ACA-33A14C51D4F0}"/>
              </a:ext>
            </a:extLst>
          </p:cNvPr>
          <p:cNvPicPr>
            <a:picLocks noChangeAspect="1"/>
          </p:cNvPicPr>
          <p:nvPr/>
        </p:nvPicPr>
        <p:blipFill>
          <a:blip r:embed="rId4"/>
          <a:stretch>
            <a:fillRect/>
          </a:stretch>
        </p:blipFill>
        <p:spPr>
          <a:xfrm>
            <a:off x="1040321" y="5072383"/>
            <a:ext cx="11083636" cy="903275"/>
          </a:xfrm>
          <a:prstGeom prst="rect">
            <a:avLst/>
          </a:prstGeom>
        </p:spPr>
      </p:pic>
    </p:spTree>
    <p:extLst>
      <p:ext uri="{BB962C8B-B14F-4D97-AF65-F5344CB8AC3E}">
        <p14:creationId xmlns:p14="http://schemas.microsoft.com/office/powerpoint/2010/main" val="33182198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Prokka (2014) – what does it do</a:t>
            </a:r>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a:solidFill>
                  <a:srgbClr val="7030A0"/>
                </a:solidFill>
              </a:rPr>
              <a:t>Prodigal – predict CDS</a:t>
            </a:r>
          </a:p>
          <a:p>
            <a:pPr marL="514350" indent="-514350">
              <a:buFont typeface="+mj-lt"/>
              <a:buAutoNum type="arabicPeriod"/>
            </a:pPr>
            <a:r>
              <a:rPr lang="en-US" dirty="0" err="1">
                <a:solidFill>
                  <a:srgbClr val="7030A0"/>
                </a:solidFill>
              </a:rPr>
              <a:t>RNAmmer</a:t>
            </a:r>
            <a:r>
              <a:rPr lang="en-US" dirty="0">
                <a:solidFill>
                  <a:srgbClr val="7030A0"/>
                </a:solidFill>
              </a:rPr>
              <a:t> – predict </a:t>
            </a:r>
            <a:r>
              <a:rPr lang="en-US" dirty="0" err="1">
                <a:solidFill>
                  <a:srgbClr val="7030A0"/>
                </a:solidFill>
              </a:rPr>
              <a:t>rRNA</a:t>
            </a:r>
            <a:endParaRPr lang="en-US" dirty="0">
              <a:solidFill>
                <a:srgbClr val="7030A0"/>
              </a:solidFill>
            </a:endParaRPr>
          </a:p>
          <a:p>
            <a:pPr marL="514350" indent="-514350">
              <a:buFont typeface="+mj-lt"/>
              <a:buAutoNum type="arabicPeriod"/>
            </a:pPr>
            <a:r>
              <a:rPr lang="en-US" dirty="0">
                <a:solidFill>
                  <a:srgbClr val="7030A0"/>
                </a:solidFill>
              </a:rPr>
              <a:t>Aragorn – predict </a:t>
            </a:r>
            <a:r>
              <a:rPr lang="en-US" dirty="0" err="1">
                <a:solidFill>
                  <a:srgbClr val="7030A0"/>
                </a:solidFill>
              </a:rPr>
              <a:t>tRNA</a:t>
            </a:r>
            <a:endParaRPr lang="en-US" dirty="0">
              <a:solidFill>
                <a:srgbClr val="7030A0"/>
              </a:solidFill>
            </a:endParaRPr>
          </a:p>
          <a:p>
            <a:pPr marL="514350" indent="-514350">
              <a:buFont typeface="+mj-lt"/>
              <a:buAutoNum type="arabicPeriod"/>
            </a:pPr>
            <a:r>
              <a:rPr lang="en-US" dirty="0" err="1">
                <a:solidFill>
                  <a:srgbClr val="7030A0"/>
                </a:solidFill>
              </a:rPr>
              <a:t>SignalP</a:t>
            </a:r>
            <a:r>
              <a:rPr lang="en-US" dirty="0">
                <a:solidFill>
                  <a:srgbClr val="7030A0"/>
                </a:solidFill>
              </a:rPr>
              <a:t> – predict signal leader peptides</a:t>
            </a:r>
          </a:p>
          <a:p>
            <a:pPr marL="514350" indent="-514350">
              <a:buFont typeface="+mj-lt"/>
              <a:buAutoNum type="arabicPeriod"/>
            </a:pPr>
            <a:r>
              <a:rPr lang="en-US" dirty="0">
                <a:solidFill>
                  <a:srgbClr val="7030A0"/>
                </a:solidFill>
              </a:rPr>
              <a:t>Infernal vs RFAM (optional) – noncoding RNA sequences</a:t>
            </a:r>
          </a:p>
          <a:p>
            <a:pPr marL="514350" indent="-514350">
              <a:buFont typeface="+mj-lt"/>
              <a:buAutoNum type="arabicPeriod"/>
            </a:pPr>
            <a:r>
              <a:rPr lang="en-US" dirty="0" err="1">
                <a:solidFill>
                  <a:srgbClr val="C00000"/>
                </a:solidFill>
              </a:rPr>
              <a:t>BLASTp</a:t>
            </a:r>
            <a:r>
              <a:rPr lang="en-US" dirty="0">
                <a:solidFill>
                  <a:srgbClr val="C00000"/>
                </a:solidFill>
              </a:rPr>
              <a:t> vs custom database – annotations </a:t>
            </a:r>
          </a:p>
          <a:p>
            <a:pPr marL="971550" lvl="1" indent="-514350">
              <a:buFont typeface="+mj-lt"/>
              <a:buAutoNum type="arabicPeriod"/>
            </a:pPr>
            <a:r>
              <a:rPr lang="en-US" dirty="0">
                <a:solidFill>
                  <a:srgbClr val="C00000"/>
                </a:solidFill>
              </a:rPr>
              <a:t>User-defined (optional)</a:t>
            </a:r>
          </a:p>
          <a:p>
            <a:pPr marL="971550" lvl="1" indent="-514350">
              <a:buFont typeface="+mj-lt"/>
              <a:buAutoNum type="arabicPeriod"/>
            </a:pPr>
            <a:r>
              <a:rPr lang="en-US" dirty="0" err="1">
                <a:solidFill>
                  <a:srgbClr val="C00000"/>
                </a:solidFill>
              </a:rPr>
              <a:t>Uniprot</a:t>
            </a:r>
            <a:r>
              <a:rPr lang="en-US" dirty="0">
                <a:solidFill>
                  <a:srgbClr val="C00000"/>
                </a:solidFill>
              </a:rPr>
              <a:t> – a database of verified genes</a:t>
            </a:r>
          </a:p>
          <a:p>
            <a:pPr marL="971550" lvl="1" indent="-514350">
              <a:buFont typeface="+mj-lt"/>
              <a:buAutoNum type="arabicPeriod"/>
            </a:pPr>
            <a:r>
              <a:rPr lang="en-US" dirty="0" err="1">
                <a:solidFill>
                  <a:srgbClr val="C00000"/>
                </a:solidFill>
              </a:rPr>
              <a:t>Refseq</a:t>
            </a:r>
            <a:r>
              <a:rPr lang="en-US" dirty="0">
                <a:solidFill>
                  <a:srgbClr val="C00000"/>
                </a:solidFill>
              </a:rPr>
              <a:t> of just genus</a:t>
            </a:r>
          </a:p>
          <a:p>
            <a:pPr marL="514350" indent="-514350">
              <a:buFont typeface="+mj-lt"/>
              <a:buAutoNum type="arabicPeriod"/>
            </a:pPr>
            <a:r>
              <a:rPr lang="en-US" dirty="0">
                <a:solidFill>
                  <a:srgbClr val="C00000"/>
                </a:solidFill>
              </a:rPr>
              <a:t>Hidden Markov Model (HMM) searching of profile databases</a:t>
            </a:r>
          </a:p>
          <a:p>
            <a:pPr marL="971550" lvl="1" indent="-514350">
              <a:buFont typeface="+mj-lt"/>
              <a:buAutoNum type="arabicPeriod"/>
            </a:pPr>
            <a:r>
              <a:rPr lang="en-US" dirty="0">
                <a:solidFill>
                  <a:srgbClr val="C00000"/>
                </a:solidFill>
              </a:rPr>
              <a:t>PFAM</a:t>
            </a:r>
          </a:p>
          <a:p>
            <a:pPr marL="971550" lvl="1" indent="-514350">
              <a:buFont typeface="+mj-lt"/>
              <a:buAutoNum type="arabicPeriod"/>
            </a:pPr>
            <a:r>
              <a:rPr lang="en-US" dirty="0">
                <a:solidFill>
                  <a:srgbClr val="C00000"/>
                </a:solidFill>
              </a:rPr>
              <a:t>TIGRFAM</a:t>
            </a:r>
          </a:p>
          <a:p>
            <a:pPr marL="971550" lvl="1" indent="-514350">
              <a:buFont typeface="+mj-lt"/>
              <a:buAutoNum type="arabicPeriod"/>
            </a:pPr>
            <a:endParaRPr lang="en-US" dirty="0"/>
          </a:p>
        </p:txBody>
      </p:sp>
      <p:sp>
        <p:nvSpPr>
          <p:cNvPr id="4" name="Right Brace 3"/>
          <p:cNvSpPr/>
          <p:nvPr/>
        </p:nvSpPr>
        <p:spPr>
          <a:xfrm>
            <a:off x="9135530" y="1456267"/>
            <a:ext cx="355600" cy="2302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9651996" y="2421466"/>
            <a:ext cx="2760133" cy="369332"/>
          </a:xfrm>
          <a:prstGeom prst="rect">
            <a:avLst/>
          </a:prstGeom>
          <a:noFill/>
        </p:spPr>
        <p:txBody>
          <a:bodyPr wrap="square" rtlCol="0">
            <a:spAutoFit/>
          </a:bodyPr>
          <a:lstStyle/>
          <a:p>
            <a:r>
              <a:rPr lang="en-US" dirty="0"/>
              <a:t>Gene Prediction</a:t>
            </a:r>
          </a:p>
        </p:txBody>
      </p:sp>
      <p:sp>
        <p:nvSpPr>
          <p:cNvPr id="6" name="Right Brace 5"/>
          <p:cNvSpPr/>
          <p:nvPr/>
        </p:nvSpPr>
        <p:spPr>
          <a:xfrm>
            <a:off x="9601199" y="4008967"/>
            <a:ext cx="355600" cy="230293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10066865" y="4975767"/>
            <a:ext cx="1769535" cy="375166"/>
          </a:xfrm>
          <a:prstGeom prst="rect">
            <a:avLst/>
          </a:prstGeom>
          <a:noFill/>
        </p:spPr>
        <p:txBody>
          <a:bodyPr wrap="square" rtlCol="0">
            <a:spAutoFit/>
          </a:bodyPr>
          <a:lstStyle/>
          <a:p>
            <a:r>
              <a:rPr lang="en-US" dirty="0"/>
              <a:t>Gene annotation</a:t>
            </a:r>
          </a:p>
        </p:txBody>
      </p:sp>
    </p:spTree>
    <p:extLst>
      <p:ext uri="{BB962C8B-B14F-4D97-AF65-F5344CB8AC3E}">
        <p14:creationId xmlns:p14="http://schemas.microsoft.com/office/powerpoint/2010/main" val="5247182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7F5E6-AA95-4A06-B795-3B3F8219D74C}"/>
              </a:ext>
            </a:extLst>
          </p:cNvPr>
          <p:cNvSpPr>
            <a:spLocks noGrp="1"/>
          </p:cNvSpPr>
          <p:nvPr>
            <p:ph type="title"/>
          </p:nvPr>
        </p:nvSpPr>
        <p:spPr/>
        <p:txBody>
          <a:bodyPr/>
          <a:lstStyle/>
          <a:p>
            <a:r>
              <a:rPr lang="en-US" dirty="0"/>
              <a:t>Prokka</a:t>
            </a:r>
          </a:p>
        </p:txBody>
      </p:sp>
      <p:sp>
        <p:nvSpPr>
          <p:cNvPr id="5" name="Content Placeholder 4">
            <a:extLst>
              <a:ext uri="{FF2B5EF4-FFF2-40B4-BE49-F238E27FC236}">
                <a16:creationId xmlns:a16="http://schemas.microsoft.com/office/drawing/2014/main" id="{60F13EFD-6814-4466-879F-3F3ABAE4EFF7}"/>
              </a:ext>
            </a:extLst>
          </p:cNvPr>
          <p:cNvSpPr>
            <a:spLocks noGrp="1"/>
          </p:cNvSpPr>
          <p:nvPr>
            <p:ph idx="1"/>
          </p:nvPr>
        </p:nvSpPr>
        <p:spPr>
          <a:xfrm>
            <a:off x="2204011" y="2381209"/>
            <a:ext cx="7819663" cy="4042740"/>
          </a:xfrm>
          <a:solidFill>
            <a:schemeClr val="tx1">
              <a:lumMod val="95000"/>
              <a:lumOff val="5000"/>
            </a:schemeClr>
          </a:solidFill>
          <a:ln w="57150">
            <a:solidFill>
              <a:schemeClr val="accent1"/>
            </a:solidFill>
          </a:ln>
        </p:spPr>
        <p:txBody>
          <a:bodyPr vert="horz" lIns="91440" tIns="45720" rIns="91440" bIns="45720" rtlCol="0">
            <a:normAutofit/>
          </a:bodyPr>
          <a:lstStyle/>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cd ~/fundamentals/annotation</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prokka</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outdir</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prokka</a:t>
            </a:r>
            <a:r>
              <a:rPr lang="en-US" dirty="0">
                <a:solidFill>
                  <a:schemeClr val="bg1">
                    <a:lumMod val="95000"/>
                  </a:schemeClr>
                </a:solidFill>
                <a:latin typeface="Courier New" panose="02070309020205020404" pitchFamily="49" charset="0"/>
                <a:cs typeface="Courier New" panose="02070309020205020404" pitchFamily="49" charset="0"/>
              </a:rPr>
              <a:t>/</a:t>
            </a:r>
            <a:r>
              <a:rPr lang="en-US" dirty="0" err="1">
                <a:solidFill>
                  <a:schemeClr val="bg1">
                    <a:lumMod val="95000"/>
                  </a:schemeClr>
                </a:solidFill>
                <a:latin typeface="Courier New" panose="02070309020205020404" pitchFamily="49" charset="0"/>
                <a:cs typeface="Courier New" panose="02070309020205020404" pitchFamily="49" charset="0"/>
              </a:rPr>
              <a:t>Ames_Ancestor</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--compliant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--genus Bacillus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--species anthracis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--strain </a:t>
            </a:r>
            <a:r>
              <a:rPr lang="en-US" dirty="0" err="1">
                <a:solidFill>
                  <a:schemeClr val="bg1">
                    <a:lumMod val="95000"/>
                  </a:schemeClr>
                </a:solidFill>
                <a:latin typeface="Courier New" panose="02070309020205020404" pitchFamily="49" charset="0"/>
                <a:cs typeface="Courier New" panose="02070309020205020404" pitchFamily="49" charset="0"/>
              </a:rPr>
              <a:t>Ames_Ancestor</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cpus</a:t>
            </a:r>
            <a:r>
              <a:rPr lang="en-US" dirty="0">
                <a:solidFill>
                  <a:schemeClr val="bg1">
                    <a:lumMod val="95000"/>
                  </a:schemeClr>
                </a:solidFill>
                <a:latin typeface="Courier New" panose="02070309020205020404" pitchFamily="49" charset="0"/>
                <a:cs typeface="Courier New" panose="02070309020205020404" pitchFamily="49" charset="0"/>
              </a:rPr>
              <a:t> 32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Ames_Ancestor.fna</a:t>
            </a:r>
            <a:endParaRPr lang="en-US" dirty="0">
              <a:solidFill>
                <a:schemeClr val="bg1">
                  <a:lumMod val="95000"/>
                </a:schemeClr>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AEFF941E-A107-E57B-8D55-0DD63E5B10C2}"/>
              </a:ext>
            </a:extLst>
          </p:cNvPr>
          <p:cNvSpPr txBox="1"/>
          <p:nvPr/>
        </p:nvSpPr>
        <p:spPr>
          <a:xfrm>
            <a:off x="838200" y="1527858"/>
            <a:ext cx="10042003" cy="523220"/>
          </a:xfrm>
          <a:prstGeom prst="rect">
            <a:avLst/>
          </a:prstGeom>
          <a:noFill/>
        </p:spPr>
        <p:txBody>
          <a:bodyPr wrap="square" rtlCol="0">
            <a:spAutoFit/>
          </a:bodyPr>
          <a:lstStyle/>
          <a:p>
            <a:r>
              <a:rPr lang="en-US" sz="2800" dirty="0"/>
              <a:t>The databases are included with the installation – awesome!</a:t>
            </a:r>
          </a:p>
        </p:txBody>
      </p:sp>
    </p:spTree>
    <p:extLst>
      <p:ext uri="{BB962C8B-B14F-4D97-AF65-F5344CB8AC3E}">
        <p14:creationId xmlns:p14="http://schemas.microsoft.com/office/powerpoint/2010/main" val="415600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BD43-BB03-4682-94B5-8B47D0DECE02}"/>
              </a:ext>
            </a:extLst>
          </p:cNvPr>
          <p:cNvSpPr>
            <a:spLocks noGrp="1"/>
          </p:cNvSpPr>
          <p:nvPr>
            <p:ph type="title"/>
          </p:nvPr>
        </p:nvSpPr>
        <p:spPr/>
        <p:txBody>
          <a:bodyPr/>
          <a:lstStyle/>
          <a:p>
            <a:r>
              <a:rPr lang="en-US" dirty="0"/>
              <a:t>I have an important new isolate assembly…</a:t>
            </a:r>
          </a:p>
        </p:txBody>
      </p:sp>
      <p:sp>
        <p:nvSpPr>
          <p:cNvPr id="13" name="Content Placeholder 12">
            <a:extLst>
              <a:ext uri="{FF2B5EF4-FFF2-40B4-BE49-F238E27FC236}">
                <a16:creationId xmlns:a16="http://schemas.microsoft.com/office/drawing/2014/main" id="{9DC287DF-7978-4BD4-B4F8-B3271057CE91}"/>
              </a:ext>
            </a:extLst>
          </p:cNvPr>
          <p:cNvSpPr>
            <a:spLocks noGrp="1"/>
          </p:cNvSpPr>
          <p:nvPr>
            <p:ph sz="half" idx="1"/>
          </p:nvPr>
        </p:nvSpPr>
        <p:spPr>
          <a:xfrm>
            <a:off x="838199" y="1825624"/>
            <a:ext cx="8722489" cy="5093893"/>
          </a:xfrm>
        </p:spPr>
        <p:txBody>
          <a:bodyPr/>
          <a:lstStyle/>
          <a:p>
            <a:r>
              <a:rPr lang="en-US" dirty="0"/>
              <a:t>Examples</a:t>
            </a:r>
          </a:p>
          <a:p>
            <a:pPr lvl="1"/>
            <a:r>
              <a:rPr lang="en-US" dirty="0"/>
              <a:t>An isolate that has makes a toxin</a:t>
            </a:r>
          </a:p>
          <a:p>
            <a:pPr lvl="2"/>
            <a:r>
              <a:rPr lang="en-US" dirty="0"/>
              <a:t>anthrax toxin</a:t>
            </a: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marL="0" indent="0">
              <a:buNone/>
            </a:pPr>
            <a:endParaRPr lang="en-US" dirty="0"/>
          </a:p>
          <a:p>
            <a:endParaRPr lang="en-US" dirty="0"/>
          </a:p>
        </p:txBody>
      </p:sp>
      <p:pic>
        <p:nvPicPr>
          <p:cNvPr id="1026" name="Picture 2" descr="Cattle are one of most prominent species affected by anthrax. | Dr. Jason K. Blackburn photo">
            <a:extLst>
              <a:ext uri="{FF2B5EF4-FFF2-40B4-BE49-F238E27FC236}">
                <a16:creationId xmlns:a16="http://schemas.microsoft.com/office/drawing/2014/main" id="{DAD473F4-C92E-5BC7-6F5C-E2B9C5BE2F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35" t="8640" r="3174" b="5950"/>
          <a:stretch/>
        </p:blipFill>
        <p:spPr bwMode="auto">
          <a:xfrm>
            <a:off x="3540641" y="2878770"/>
            <a:ext cx="5037412" cy="3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1641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97F5E6-AA95-4A06-B795-3B3F8219D74C}"/>
              </a:ext>
            </a:extLst>
          </p:cNvPr>
          <p:cNvSpPr>
            <a:spLocks noGrp="1"/>
          </p:cNvSpPr>
          <p:nvPr>
            <p:ph type="title"/>
          </p:nvPr>
        </p:nvSpPr>
        <p:spPr/>
        <p:txBody>
          <a:bodyPr/>
          <a:lstStyle/>
          <a:p>
            <a:r>
              <a:rPr lang="en-US" dirty="0"/>
              <a:t>Prokka</a:t>
            </a:r>
          </a:p>
        </p:txBody>
      </p:sp>
      <p:sp>
        <p:nvSpPr>
          <p:cNvPr id="5" name="Content Placeholder 4">
            <a:extLst>
              <a:ext uri="{FF2B5EF4-FFF2-40B4-BE49-F238E27FC236}">
                <a16:creationId xmlns:a16="http://schemas.microsoft.com/office/drawing/2014/main" id="{60F13EFD-6814-4466-879F-3F3ABAE4EFF7}"/>
              </a:ext>
            </a:extLst>
          </p:cNvPr>
          <p:cNvSpPr>
            <a:spLocks noGrp="1"/>
          </p:cNvSpPr>
          <p:nvPr>
            <p:ph idx="1"/>
          </p:nvPr>
        </p:nvSpPr>
        <p:spPr>
          <a:xfrm>
            <a:off x="2354483" y="2381209"/>
            <a:ext cx="7483997" cy="4042740"/>
          </a:xfrm>
          <a:solidFill>
            <a:schemeClr val="tx1">
              <a:lumMod val="95000"/>
              <a:lumOff val="5000"/>
            </a:schemeClr>
          </a:solidFill>
          <a:ln w="57150">
            <a:solidFill>
              <a:schemeClr val="accent1"/>
            </a:solidFill>
          </a:ln>
        </p:spPr>
        <p:txBody>
          <a:bodyPr vert="horz" lIns="91440" tIns="45720" rIns="91440" bIns="45720" rtlCol="0">
            <a:normAutofit/>
          </a:bodyPr>
          <a:lstStyle/>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cd ~/fundamentals/annotation</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prokka</a:t>
            </a:r>
            <a:r>
              <a:rPr lang="en-US" dirty="0">
                <a:solidFill>
                  <a:schemeClr val="bg1">
                    <a:lumMod val="95000"/>
                  </a:schemeClr>
                </a:solidFill>
                <a:latin typeface="Courier New" panose="02070309020205020404" pitchFamily="49" charset="0"/>
                <a:cs typeface="Courier New" panose="02070309020205020404" pitchFamily="49" charset="0"/>
              </a:rPr>
              <a: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outdir</a:t>
            </a: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prokka</a:t>
            </a:r>
            <a:r>
              <a:rPr lang="en-US" dirty="0">
                <a:solidFill>
                  <a:schemeClr val="bg1">
                    <a:lumMod val="95000"/>
                  </a:schemeClr>
                </a:solidFill>
                <a:latin typeface="Courier New" panose="02070309020205020404" pitchFamily="49" charset="0"/>
                <a:cs typeface="Courier New" panose="02070309020205020404" pitchFamily="49" charset="0"/>
              </a:rPr>
              <a:t>/R9_3274_R1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--compliant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--genus Salmonella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--species enterica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--strain R9_3274_R1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cpus</a:t>
            </a:r>
            <a:r>
              <a:rPr lang="en-US" dirty="0">
                <a:solidFill>
                  <a:schemeClr val="bg1">
                    <a:lumMod val="95000"/>
                  </a:schemeClr>
                </a:solidFill>
                <a:latin typeface="Courier New" panose="02070309020205020404" pitchFamily="49" charset="0"/>
                <a:cs typeface="Courier New" panose="02070309020205020404" pitchFamily="49" charset="0"/>
              </a:rPr>
              <a:t> 32 \</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R9_3274_R1.fna</a:t>
            </a:r>
          </a:p>
        </p:txBody>
      </p:sp>
      <p:sp>
        <p:nvSpPr>
          <p:cNvPr id="2" name="TextBox 1">
            <a:extLst>
              <a:ext uri="{FF2B5EF4-FFF2-40B4-BE49-F238E27FC236}">
                <a16:creationId xmlns:a16="http://schemas.microsoft.com/office/drawing/2014/main" id="{AEFF941E-A107-E57B-8D55-0DD63E5B10C2}"/>
              </a:ext>
            </a:extLst>
          </p:cNvPr>
          <p:cNvSpPr txBox="1"/>
          <p:nvPr/>
        </p:nvSpPr>
        <p:spPr>
          <a:xfrm>
            <a:off x="838200" y="1527858"/>
            <a:ext cx="10042003" cy="523220"/>
          </a:xfrm>
          <a:prstGeom prst="rect">
            <a:avLst/>
          </a:prstGeom>
          <a:noFill/>
        </p:spPr>
        <p:txBody>
          <a:bodyPr wrap="square" rtlCol="0">
            <a:spAutoFit/>
          </a:bodyPr>
          <a:lstStyle/>
          <a:p>
            <a:r>
              <a:rPr lang="en-US" sz="2800" dirty="0"/>
              <a:t>The databases are included with the installation – awesome!</a:t>
            </a:r>
          </a:p>
        </p:txBody>
      </p:sp>
    </p:spTree>
    <p:extLst>
      <p:ext uri="{BB962C8B-B14F-4D97-AF65-F5344CB8AC3E}">
        <p14:creationId xmlns:p14="http://schemas.microsoft.com/office/powerpoint/2010/main" val="3865828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EA98-EC2B-49BF-B52A-DB640429A2E4}"/>
              </a:ext>
            </a:extLst>
          </p:cNvPr>
          <p:cNvSpPr>
            <a:spLocks noGrp="1"/>
          </p:cNvSpPr>
          <p:nvPr>
            <p:ph type="title"/>
          </p:nvPr>
        </p:nvSpPr>
        <p:spPr/>
        <p:txBody>
          <a:bodyPr/>
          <a:lstStyle/>
          <a:p>
            <a:r>
              <a:rPr lang="en-US" dirty="0"/>
              <a:t>Quickly view Prokka annotated assembly</a:t>
            </a:r>
          </a:p>
        </p:txBody>
      </p:sp>
      <p:sp>
        <p:nvSpPr>
          <p:cNvPr id="5" name="Content Placeholder 4">
            <a:extLst>
              <a:ext uri="{FF2B5EF4-FFF2-40B4-BE49-F238E27FC236}">
                <a16:creationId xmlns:a16="http://schemas.microsoft.com/office/drawing/2014/main" id="{D6F77F31-55AD-6089-0DF7-6D4AD86DA3F8}"/>
              </a:ext>
            </a:extLst>
          </p:cNvPr>
          <p:cNvSpPr>
            <a:spLocks noGrp="1"/>
          </p:cNvSpPr>
          <p:nvPr>
            <p:ph idx="1"/>
          </p:nvPr>
        </p:nvSpPr>
        <p:spPr>
          <a:xfrm>
            <a:off x="838200" y="1362636"/>
            <a:ext cx="9335947" cy="952300"/>
          </a:xfrm>
          <a:solidFill>
            <a:schemeClr val="tx1">
              <a:lumMod val="95000"/>
              <a:lumOff val="5000"/>
            </a:schemeClr>
          </a:solidFill>
          <a:ln w="57150">
            <a:solidFill>
              <a:schemeClr val="accent1"/>
            </a:solidFill>
          </a:ln>
        </p:spPr>
        <p:txBody>
          <a:bodyPr vert="horz" lIns="91440" tIns="45720" rIns="91440" bIns="45720" rtlCol="0">
            <a:normAutofit/>
          </a:bodyPr>
          <a:lstStyle/>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cd ~/fundamentals/annotation</a:t>
            </a:r>
          </a:p>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less -S </a:t>
            </a:r>
            <a:r>
              <a:rPr lang="en-US" dirty="0" err="1">
                <a:solidFill>
                  <a:schemeClr val="bg1">
                    <a:lumMod val="95000"/>
                  </a:schemeClr>
                </a:solidFill>
                <a:latin typeface="Courier New" panose="02070309020205020404" pitchFamily="49" charset="0"/>
                <a:cs typeface="Courier New" panose="02070309020205020404" pitchFamily="49" charset="0"/>
              </a:rPr>
              <a:t>prokka</a:t>
            </a:r>
            <a:r>
              <a:rPr lang="en-US" dirty="0">
                <a:solidFill>
                  <a:schemeClr val="bg1">
                    <a:lumMod val="95000"/>
                  </a:schemeClr>
                </a:solidFill>
                <a:latin typeface="Courier New" panose="02070309020205020404" pitchFamily="49" charset="0"/>
                <a:cs typeface="Courier New" panose="02070309020205020404" pitchFamily="49" charset="0"/>
              </a:rPr>
              <a:t>/</a:t>
            </a:r>
            <a:r>
              <a:rPr lang="en-US" dirty="0" err="1">
                <a:solidFill>
                  <a:schemeClr val="bg1">
                    <a:lumMod val="95000"/>
                  </a:schemeClr>
                </a:solidFill>
                <a:latin typeface="Courier New" panose="02070309020205020404" pitchFamily="49" charset="0"/>
                <a:cs typeface="Courier New" panose="02070309020205020404" pitchFamily="49" charset="0"/>
              </a:rPr>
              <a:t>Ames_Ancestor</a:t>
            </a:r>
            <a:r>
              <a:rPr lang="en-US" dirty="0">
                <a:solidFill>
                  <a:schemeClr val="bg1">
                    <a:lumMod val="95000"/>
                  </a:schemeClr>
                </a:solidFill>
                <a:latin typeface="Courier New" panose="02070309020205020404" pitchFamily="49" charset="0"/>
                <a:cs typeface="Courier New" panose="02070309020205020404" pitchFamily="49" charset="0"/>
              </a:rPr>
              <a:t>/PROKKA_*.</a:t>
            </a:r>
            <a:r>
              <a:rPr lang="en-US" dirty="0" err="1">
                <a:solidFill>
                  <a:schemeClr val="bg1">
                    <a:lumMod val="95000"/>
                  </a:schemeClr>
                </a:solidFill>
                <a:latin typeface="Courier New" panose="02070309020205020404" pitchFamily="49" charset="0"/>
                <a:cs typeface="Courier New" panose="02070309020205020404" pitchFamily="49" charset="0"/>
              </a:rPr>
              <a:t>gbk</a:t>
            </a:r>
            <a:endParaRPr lang="en-US" dirty="0">
              <a:solidFill>
                <a:schemeClr val="bg1">
                  <a:lumMod val="95000"/>
                </a:schemeClr>
              </a:solidFill>
              <a:latin typeface="Courier New" panose="02070309020205020404" pitchFamily="49" charset="0"/>
              <a:cs typeface="Courier New" panose="02070309020205020404" pitchFamily="49" charset="0"/>
            </a:endParaRPr>
          </a:p>
        </p:txBody>
      </p:sp>
      <p:pic>
        <p:nvPicPr>
          <p:cNvPr id="7" name="Picture 6">
            <a:extLst>
              <a:ext uri="{FF2B5EF4-FFF2-40B4-BE49-F238E27FC236}">
                <a16:creationId xmlns:a16="http://schemas.microsoft.com/office/drawing/2014/main" id="{DA228788-FA41-8869-02D0-12699576FD61}"/>
              </a:ext>
            </a:extLst>
          </p:cNvPr>
          <p:cNvPicPr>
            <a:picLocks noChangeAspect="1"/>
          </p:cNvPicPr>
          <p:nvPr/>
        </p:nvPicPr>
        <p:blipFill>
          <a:blip r:embed="rId3"/>
          <a:stretch>
            <a:fillRect/>
          </a:stretch>
        </p:blipFill>
        <p:spPr>
          <a:xfrm>
            <a:off x="2520104" y="2480484"/>
            <a:ext cx="7151792" cy="4258277"/>
          </a:xfrm>
          <a:prstGeom prst="rect">
            <a:avLst/>
          </a:prstGeom>
        </p:spPr>
      </p:pic>
    </p:spTree>
    <p:extLst>
      <p:ext uri="{BB962C8B-B14F-4D97-AF65-F5344CB8AC3E}">
        <p14:creationId xmlns:p14="http://schemas.microsoft.com/office/powerpoint/2010/main" val="3699324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EA98-EC2B-49BF-B52A-DB640429A2E4}"/>
              </a:ext>
            </a:extLst>
          </p:cNvPr>
          <p:cNvSpPr>
            <a:spLocks noGrp="1"/>
          </p:cNvSpPr>
          <p:nvPr>
            <p:ph type="title"/>
          </p:nvPr>
        </p:nvSpPr>
        <p:spPr/>
        <p:txBody>
          <a:bodyPr/>
          <a:lstStyle/>
          <a:p>
            <a:r>
              <a:rPr lang="en-US" dirty="0"/>
              <a:t>less PROKKA_10312022.gbk</a:t>
            </a:r>
          </a:p>
        </p:txBody>
      </p:sp>
      <p:pic>
        <p:nvPicPr>
          <p:cNvPr id="9" name="Content Placeholder 8">
            <a:extLst>
              <a:ext uri="{FF2B5EF4-FFF2-40B4-BE49-F238E27FC236}">
                <a16:creationId xmlns:a16="http://schemas.microsoft.com/office/drawing/2014/main" id="{572A2690-6E78-4226-B0CF-B025FF229F4E}"/>
              </a:ext>
            </a:extLst>
          </p:cNvPr>
          <p:cNvPicPr>
            <a:picLocks noGrp="1" noChangeAspect="1"/>
          </p:cNvPicPr>
          <p:nvPr>
            <p:ph idx="1"/>
          </p:nvPr>
        </p:nvPicPr>
        <p:blipFill>
          <a:blip r:embed="rId3"/>
          <a:stretch>
            <a:fillRect/>
          </a:stretch>
        </p:blipFill>
        <p:spPr>
          <a:xfrm>
            <a:off x="2151593" y="1825625"/>
            <a:ext cx="7888814" cy="4351338"/>
          </a:xfrm>
        </p:spPr>
      </p:pic>
    </p:spTree>
    <p:extLst>
      <p:ext uri="{BB962C8B-B14F-4D97-AF65-F5344CB8AC3E}">
        <p14:creationId xmlns:p14="http://schemas.microsoft.com/office/powerpoint/2010/main" val="1357876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EC5E06A-A1FF-C610-6D0A-C5B361E5EEDA}"/>
              </a:ext>
            </a:extLst>
          </p:cNvPr>
          <p:cNvPicPr>
            <a:picLocks noChangeAspect="1"/>
          </p:cNvPicPr>
          <p:nvPr/>
        </p:nvPicPr>
        <p:blipFill>
          <a:blip r:embed="rId2"/>
          <a:stretch>
            <a:fillRect/>
          </a:stretch>
        </p:blipFill>
        <p:spPr>
          <a:xfrm>
            <a:off x="5496039" y="1760138"/>
            <a:ext cx="6390194" cy="4258277"/>
          </a:xfrm>
          <a:prstGeom prst="rect">
            <a:avLst/>
          </a:prstGeom>
        </p:spPr>
      </p:pic>
      <p:sp>
        <p:nvSpPr>
          <p:cNvPr id="2" name="Title 1">
            <a:extLst>
              <a:ext uri="{FF2B5EF4-FFF2-40B4-BE49-F238E27FC236}">
                <a16:creationId xmlns:a16="http://schemas.microsoft.com/office/drawing/2014/main" id="{57BFB5C2-A123-6803-EB8F-87E4C9BB040C}"/>
              </a:ext>
            </a:extLst>
          </p:cNvPr>
          <p:cNvSpPr>
            <a:spLocks noGrp="1"/>
          </p:cNvSpPr>
          <p:nvPr>
            <p:ph type="title"/>
          </p:nvPr>
        </p:nvSpPr>
        <p:spPr/>
        <p:txBody>
          <a:bodyPr/>
          <a:lstStyle/>
          <a:p>
            <a:r>
              <a:rPr lang="en-US" dirty="0"/>
              <a:t>Visualization – </a:t>
            </a:r>
            <a:r>
              <a:rPr lang="en-US" dirty="0" err="1"/>
              <a:t>Geneious</a:t>
            </a:r>
            <a:r>
              <a:rPr lang="en-US" dirty="0"/>
              <a:t> $$$</a:t>
            </a:r>
          </a:p>
        </p:txBody>
      </p:sp>
      <p:sp>
        <p:nvSpPr>
          <p:cNvPr id="3" name="Content Placeholder 2">
            <a:extLst>
              <a:ext uri="{FF2B5EF4-FFF2-40B4-BE49-F238E27FC236}">
                <a16:creationId xmlns:a16="http://schemas.microsoft.com/office/drawing/2014/main" id="{FA1ACADA-07BA-C69F-C00C-C33558B7FB95}"/>
              </a:ext>
            </a:extLst>
          </p:cNvPr>
          <p:cNvSpPr>
            <a:spLocks noGrp="1"/>
          </p:cNvSpPr>
          <p:nvPr>
            <p:ph idx="1"/>
          </p:nvPr>
        </p:nvSpPr>
        <p:spPr>
          <a:xfrm>
            <a:off x="838200" y="1825625"/>
            <a:ext cx="4300959" cy="4351338"/>
          </a:xfrm>
        </p:spPr>
        <p:txBody>
          <a:bodyPr>
            <a:normAutofit/>
          </a:bodyPr>
          <a:lstStyle/>
          <a:p>
            <a:r>
              <a:rPr lang="en-US" sz="2400" dirty="0"/>
              <a:t>Gorgeous Mac OS X GUI “feel” to it</a:t>
            </a:r>
          </a:p>
          <a:p>
            <a:r>
              <a:rPr lang="en-US" sz="2400" dirty="0"/>
              <a:t>You can import the GBK or GFF annotated assembly from </a:t>
            </a:r>
            <a:r>
              <a:rPr lang="en-US" sz="2400" dirty="0" err="1"/>
              <a:t>bakta</a:t>
            </a:r>
            <a:r>
              <a:rPr lang="en-US" sz="2400" dirty="0"/>
              <a:t> or </a:t>
            </a:r>
            <a:r>
              <a:rPr lang="en-US" sz="2400" dirty="0" err="1"/>
              <a:t>prokka</a:t>
            </a:r>
            <a:r>
              <a:rPr lang="en-US" sz="2400" dirty="0"/>
              <a:t>, don’t have to rely on their internal annotation tools</a:t>
            </a:r>
          </a:p>
        </p:txBody>
      </p:sp>
      <p:sp>
        <p:nvSpPr>
          <p:cNvPr id="9" name="TextBox 8">
            <a:extLst>
              <a:ext uri="{FF2B5EF4-FFF2-40B4-BE49-F238E27FC236}">
                <a16:creationId xmlns:a16="http://schemas.microsoft.com/office/drawing/2014/main" id="{943872F1-AE35-1006-FEB4-26A68E7E4DC6}"/>
              </a:ext>
            </a:extLst>
          </p:cNvPr>
          <p:cNvSpPr txBox="1"/>
          <p:nvPr/>
        </p:nvSpPr>
        <p:spPr>
          <a:xfrm>
            <a:off x="5729707" y="6407116"/>
            <a:ext cx="6094070" cy="369332"/>
          </a:xfrm>
          <a:prstGeom prst="rect">
            <a:avLst/>
          </a:prstGeom>
          <a:noFill/>
        </p:spPr>
        <p:txBody>
          <a:bodyPr wrap="square">
            <a:spAutoFit/>
          </a:bodyPr>
          <a:lstStyle/>
          <a:p>
            <a:r>
              <a:rPr lang="en-US" dirty="0"/>
              <a:t>https://www.geneious.com/</a:t>
            </a:r>
          </a:p>
        </p:txBody>
      </p:sp>
      <p:pic>
        <p:nvPicPr>
          <p:cNvPr id="11" name="Picture 10">
            <a:extLst>
              <a:ext uri="{FF2B5EF4-FFF2-40B4-BE49-F238E27FC236}">
                <a16:creationId xmlns:a16="http://schemas.microsoft.com/office/drawing/2014/main" id="{DD945A4B-2916-71EF-3B58-0A0B9BBD7BC5}"/>
              </a:ext>
            </a:extLst>
          </p:cNvPr>
          <p:cNvPicPr>
            <a:picLocks noChangeAspect="1"/>
          </p:cNvPicPr>
          <p:nvPr/>
        </p:nvPicPr>
        <p:blipFill>
          <a:blip r:embed="rId3"/>
          <a:stretch>
            <a:fillRect/>
          </a:stretch>
        </p:blipFill>
        <p:spPr>
          <a:xfrm>
            <a:off x="1031255" y="4477088"/>
            <a:ext cx="3637054" cy="2209607"/>
          </a:xfrm>
          <a:prstGeom prst="rect">
            <a:avLst/>
          </a:prstGeom>
        </p:spPr>
      </p:pic>
    </p:spTree>
    <p:extLst>
      <p:ext uri="{BB962C8B-B14F-4D97-AF65-F5344CB8AC3E}">
        <p14:creationId xmlns:p14="http://schemas.microsoft.com/office/powerpoint/2010/main" val="3383511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6C484-B4EA-4EB3-B70E-AB9AF16BE122}"/>
              </a:ext>
            </a:extLst>
          </p:cNvPr>
          <p:cNvSpPr>
            <a:spLocks noGrp="1"/>
          </p:cNvSpPr>
          <p:nvPr>
            <p:ph type="title"/>
          </p:nvPr>
        </p:nvSpPr>
        <p:spPr/>
        <p:txBody>
          <a:bodyPr/>
          <a:lstStyle/>
          <a:p>
            <a:r>
              <a:rPr lang="en-US" dirty="0"/>
              <a:t>Visualize it</a:t>
            </a:r>
          </a:p>
        </p:txBody>
      </p:sp>
      <p:pic>
        <p:nvPicPr>
          <p:cNvPr id="5" name="Content Placeholder 4">
            <a:extLst>
              <a:ext uri="{FF2B5EF4-FFF2-40B4-BE49-F238E27FC236}">
                <a16:creationId xmlns:a16="http://schemas.microsoft.com/office/drawing/2014/main" id="{981F2AD2-8C4D-4BCF-8A2C-BD0716ACFED7}"/>
              </a:ext>
            </a:extLst>
          </p:cNvPr>
          <p:cNvPicPr>
            <a:picLocks noGrp="1" noChangeAspect="1"/>
          </p:cNvPicPr>
          <p:nvPr>
            <p:ph idx="1"/>
          </p:nvPr>
        </p:nvPicPr>
        <p:blipFill>
          <a:blip r:embed="rId3"/>
          <a:stretch>
            <a:fillRect/>
          </a:stretch>
        </p:blipFill>
        <p:spPr>
          <a:xfrm>
            <a:off x="838200" y="2053757"/>
            <a:ext cx="9375121" cy="4102275"/>
          </a:xfrm>
        </p:spPr>
      </p:pic>
    </p:spTree>
    <p:extLst>
      <p:ext uri="{BB962C8B-B14F-4D97-AF65-F5344CB8AC3E}">
        <p14:creationId xmlns:p14="http://schemas.microsoft.com/office/powerpoint/2010/main" val="16471688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3F494-B529-447C-B065-75AFF7DFEF1A}"/>
              </a:ext>
            </a:extLst>
          </p:cNvPr>
          <p:cNvSpPr>
            <a:spLocks noGrp="1"/>
          </p:cNvSpPr>
          <p:nvPr>
            <p:ph type="title"/>
          </p:nvPr>
        </p:nvSpPr>
        <p:spPr/>
        <p:txBody>
          <a:bodyPr/>
          <a:lstStyle/>
          <a:p>
            <a:r>
              <a:rPr lang="en-US" dirty="0"/>
              <a:t>IGV visualization</a:t>
            </a:r>
          </a:p>
        </p:txBody>
      </p:sp>
      <p:sp>
        <p:nvSpPr>
          <p:cNvPr id="4" name="Content Placeholder 4">
            <a:extLst>
              <a:ext uri="{FF2B5EF4-FFF2-40B4-BE49-F238E27FC236}">
                <a16:creationId xmlns:a16="http://schemas.microsoft.com/office/drawing/2014/main" id="{D5D17054-D06B-4476-96C6-33AF3EDF74EB}"/>
              </a:ext>
            </a:extLst>
          </p:cNvPr>
          <p:cNvSpPr>
            <a:spLocks noGrp="1"/>
          </p:cNvSpPr>
          <p:nvPr>
            <p:ph idx="1"/>
          </p:nvPr>
        </p:nvSpPr>
        <p:spPr>
          <a:xfrm>
            <a:off x="838200" y="1825625"/>
            <a:ext cx="10515600" cy="1146175"/>
          </a:xfrm>
          <a:solidFill>
            <a:schemeClr val="tx1">
              <a:lumMod val="95000"/>
              <a:lumOff val="5000"/>
            </a:schemeClr>
          </a:solidFill>
          <a:ln w="57150">
            <a:solidFill>
              <a:schemeClr val="accent1"/>
            </a:solidFill>
          </a:ln>
        </p:spPr>
        <p:txBody>
          <a:bodyPr vert="horz" lIns="91440" tIns="45720" rIns="91440" bIns="45720" rtlCol="0">
            <a:normAutofit/>
          </a:bodyPr>
          <a:lstStyle/>
          <a:p>
            <a:pPr marL="0" indent="0">
              <a:lnSpc>
                <a:spcPct val="100000"/>
              </a:lnSpc>
              <a:spcBef>
                <a:spcPts val="0"/>
              </a:spcBef>
              <a:buNone/>
            </a:pPr>
            <a:r>
              <a:rPr lang="en-US" dirty="0">
                <a:solidFill>
                  <a:schemeClr val="bg1">
                    <a:lumMod val="95000"/>
                  </a:schemeClr>
                </a:solidFill>
                <a:latin typeface="Courier New" panose="02070309020205020404" pitchFamily="49" charset="0"/>
                <a:cs typeface="Courier New" panose="02070309020205020404" pitchFamily="49" charset="0"/>
              </a:rPr>
              <a:t>$ </a:t>
            </a:r>
            <a:r>
              <a:rPr lang="en-US" dirty="0" err="1">
                <a:solidFill>
                  <a:schemeClr val="bg1">
                    <a:lumMod val="95000"/>
                  </a:schemeClr>
                </a:solidFill>
                <a:latin typeface="Courier New" panose="02070309020205020404" pitchFamily="49" charset="0"/>
                <a:cs typeface="Courier New" panose="02070309020205020404" pitchFamily="49" charset="0"/>
              </a:rPr>
              <a:t>igv</a:t>
            </a:r>
            <a:r>
              <a:rPr lang="en-US" dirty="0">
                <a:solidFill>
                  <a:schemeClr val="bg1">
                    <a:lumMod val="95000"/>
                  </a:schemeClr>
                </a:solidFill>
                <a:latin typeface="Courier New" panose="02070309020205020404" pitchFamily="49" charset="0"/>
                <a:cs typeface="Courier New" panose="02070309020205020404" pitchFamily="49" charset="0"/>
              </a:rPr>
              <a:t> --genome PROKKA_10312023.gbk</a:t>
            </a:r>
          </a:p>
          <a:p>
            <a:pPr marL="0" indent="0">
              <a:lnSpc>
                <a:spcPct val="100000"/>
              </a:lnSpc>
              <a:spcBef>
                <a:spcPts val="0"/>
              </a:spcBef>
              <a:buNone/>
            </a:pPr>
            <a:endParaRPr lang="en-US" dirty="0">
              <a:solidFill>
                <a:schemeClr val="bg1">
                  <a:lumMod val="95000"/>
                </a:schemeClr>
              </a:solidFill>
              <a:latin typeface="Courier New" panose="02070309020205020404" pitchFamily="49" charset="0"/>
              <a:cs typeface="Courier New" panose="02070309020205020404" pitchFamily="49" charset="0"/>
            </a:endParaRPr>
          </a:p>
        </p:txBody>
      </p:sp>
      <p:pic>
        <p:nvPicPr>
          <p:cNvPr id="6" name="Picture 5">
            <a:extLst>
              <a:ext uri="{FF2B5EF4-FFF2-40B4-BE49-F238E27FC236}">
                <a16:creationId xmlns:a16="http://schemas.microsoft.com/office/drawing/2014/main" id="{E3799996-F09F-4A50-9ED7-C9618920144A}"/>
              </a:ext>
            </a:extLst>
          </p:cNvPr>
          <p:cNvPicPr>
            <a:picLocks noChangeAspect="1"/>
          </p:cNvPicPr>
          <p:nvPr/>
        </p:nvPicPr>
        <p:blipFill>
          <a:blip r:embed="rId3"/>
          <a:stretch>
            <a:fillRect/>
          </a:stretch>
        </p:blipFill>
        <p:spPr>
          <a:xfrm>
            <a:off x="1595717" y="3242375"/>
            <a:ext cx="9000565" cy="3117383"/>
          </a:xfrm>
          <a:prstGeom prst="rect">
            <a:avLst/>
          </a:prstGeom>
        </p:spPr>
      </p:pic>
    </p:spTree>
    <p:extLst>
      <p:ext uri="{BB962C8B-B14F-4D97-AF65-F5344CB8AC3E}">
        <p14:creationId xmlns:p14="http://schemas.microsoft.com/office/powerpoint/2010/main" val="1155602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2793DBE-ED30-46D7-B932-B981CCA97F95}"/>
              </a:ext>
            </a:extLst>
          </p:cNvPr>
          <p:cNvPicPr>
            <a:picLocks noChangeAspect="1"/>
          </p:cNvPicPr>
          <p:nvPr/>
        </p:nvPicPr>
        <p:blipFill>
          <a:blip r:embed="rId3"/>
          <a:stretch>
            <a:fillRect/>
          </a:stretch>
        </p:blipFill>
        <p:spPr>
          <a:xfrm>
            <a:off x="857283" y="2731869"/>
            <a:ext cx="9716856" cy="2143424"/>
          </a:xfrm>
          <a:prstGeom prst="rect">
            <a:avLst/>
          </a:prstGeom>
        </p:spPr>
      </p:pic>
      <p:sp>
        <p:nvSpPr>
          <p:cNvPr id="2" name="Title 1">
            <a:extLst>
              <a:ext uri="{FF2B5EF4-FFF2-40B4-BE49-F238E27FC236}">
                <a16:creationId xmlns:a16="http://schemas.microsoft.com/office/drawing/2014/main" id="{FC3050BE-39D3-4AB1-B935-9DB7A41FB04F}"/>
              </a:ext>
            </a:extLst>
          </p:cNvPr>
          <p:cNvSpPr>
            <a:spLocks noGrp="1"/>
          </p:cNvSpPr>
          <p:nvPr>
            <p:ph type="title"/>
          </p:nvPr>
        </p:nvSpPr>
        <p:spPr/>
        <p:txBody>
          <a:bodyPr/>
          <a:lstStyle/>
          <a:p>
            <a:r>
              <a:rPr lang="en-US" dirty="0"/>
              <a:t>Search for the genes in the gene cluster</a:t>
            </a:r>
          </a:p>
        </p:txBody>
      </p:sp>
      <p:pic>
        <p:nvPicPr>
          <p:cNvPr id="7" name="Content Placeholder 6">
            <a:extLst>
              <a:ext uri="{FF2B5EF4-FFF2-40B4-BE49-F238E27FC236}">
                <a16:creationId xmlns:a16="http://schemas.microsoft.com/office/drawing/2014/main" id="{62BF633D-71EF-413E-BA6E-47D247987A6F}"/>
              </a:ext>
            </a:extLst>
          </p:cNvPr>
          <p:cNvPicPr>
            <a:picLocks noGrp="1" noChangeAspect="1"/>
          </p:cNvPicPr>
          <p:nvPr>
            <p:ph sz="half" idx="1"/>
          </p:nvPr>
        </p:nvPicPr>
        <p:blipFill>
          <a:blip r:embed="rId4"/>
          <a:stretch>
            <a:fillRect/>
          </a:stretch>
        </p:blipFill>
        <p:spPr>
          <a:xfrm>
            <a:off x="953320" y="1806247"/>
            <a:ext cx="4305901" cy="790685"/>
          </a:xfrm>
        </p:spPr>
      </p:pic>
      <p:sp>
        <p:nvSpPr>
          <p:cNvPr id="5" name="Content Placeholder 4">
            <a:extLst>
              <a:ext uri="{FF2B5EF4-FFF2-40B4-BE49-F238E27FC236}">
                <a16:creationId xmlns:a16="http://schemas.microsoft.com/office/drawing/2014/main" id="{E132142F-D4EB-4893-9CF2-871049C11493}"/>
              </a:ext>
            </a:extLst>
          </p:cNvPr>
          <p:cNvSpPr>
            <a:spLocks noGrp="1"/>
          </p:cNvSpPr>
          <p:nvPr>
            <p:ph sz="half" idx="2"/>
          </p:nvPr>
        </p:nvSpPr>
        <p:spPr>
          <a:xfrm>
            <a:off x="6172200" y="1825624"/>
            <a:ext cx="5181600" cy="5032375"/>
          </a:xfrm>
        </p:spPr>
        <p:txBody>
          <a:bodyPr>
            <a:normAutofit fontScale="92500" lnSpcReduction="20000"/>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starts at about 302,000bp</a:t>
            </a:r>
          </a:p>
          <a:p>
            <a:r>
              <a:rPr lang="en-US" dirty="0"/>
              <a:t>Search bar gets translated to something like </a:t>
            </a:r>
            <a:r>
              <a:rPr lang="en-US" dirty="0">
                <a:latin typeface="Courier New" panose="02070309020205020404" pitchFamily="49" charset="0"/>
                <a:cs typeface="Courier New" panose="02070309020205020404" pitchFamily="49" charset="0"/>
              </a:rPr>
              <a:t>GAAGDACJ_3:378,662-384,740</a:t>
            </a:r>
          </a:p>
          <a:p>
            <a:pPr lvl="1"/>
            <a:r>
              <a:rPr lang="en-US" dirty="0" err="1"/>
              <a:t>contig:start-stop</a:t>
            </a:r>
            <a:endParaRPr lang="en-US" dirty="0"/>
          </a:p>
        </p:txBody>
      </p:sp>
      <p:cxnSp>
        <p:nvCxnSpPr>
          <p:cNvPr id="11" name="Straight Connector 10">
            <a:extLst>
              <a:ext uri="{FF2B5EF4-FFF2-40B4-BE49-F238E27FC236}">
                <a16:creationId xmlns:a16="http://schemas.microsoft.com/office/drawing/2014/main" id="{4F705378-1E4A-45DB-9211-4DA78CC40886}"/>
              </a:ext>
            </a:extLst>
          </p:cNvPr>
          <p:cNvCxnSpPr/>
          <p:nvPr/>
        </p:nvCxnSpPr>
        <p:spPr>
          <a:xfrm flipH="1">
            <a:off x="4074459" y="4182035"/>
            <a:ext cx="3227294" cy="0"/>
          </a:xfrm>
          <a:prstGeom prst="line">
            <a:avLst/>
          </a:prstGeom>
          <a:ln w="76200"/>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555120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15034-E94B-4B6E-B9E7-657C243BD3A4}"/>
              </a:ext>
            </a:extLst>
          </p:cNvPr>
          <p:cNvSpPr>
            <a:spLocks noGrp="1"/>
          </p:cNvSpPr>
          <p:nvPr>
            <p:ph type="title"/>
          </p:nvPr>
        </p:nvSpPr>
        <p:spPr/>
        <p:txBody>
          <a:bodyPr/>
          <a:lstStyle/>
          <a:p>
            <a:r>
              <a:rPr lang="en-US" dirty="0"/>
              <a:t>Scroll left</a:t>
            </a:r>
          </a:p>
        </p:txBody>
      </p:sp>
      <p:pic>
        <p:nvPicPr>
          <p:cNvPr id="7" name="Content Placeholder 6">
            <a:extLst>
              <a:ext uri="{FF2B5EF4-FFF2-40B4-BE49-F238E27FC236}">
                <a16:creationId xmlns:a16="http://schemas.microsoft.com/office/drawing/2014/main" id="{046F268E-FB07-4CD0-902A-01EA42AE1051}"/>
              </a:ext>
            </a:extLst>
          </p:cNvPr>
          <p:cNvPicPr>
            <a:picLocks noGrp="1" noChangeAspect="1"/>
          </p:cNvPicPr>
          <p:nvPr>
            <p:ph idx="1"/>
          </p:nvPr>
        </p:nvPicPr>
        <p:blipFill rotWithShape="1">
          <a:blip r:embed="rId2"/>
          <a:srcRect b="36545"/>
          <a:stretch/>
        </p:blipFill>
        <p:spPr>
          <a:xfrm>
            <a:off x="1715892" y="1488982"/>
            <a:ext cx="8544213" cy="2693053"/>
          </a:xfrm>
        </p:spPr>
      </p:pic>
      <p:pic>
        <p:nvPicPr>
          <p:cNvPr id="9" name="Picture 8">
            <a:extLst>
              <a:ext uri="{FF2B5EF4-FFF2-40B4-BE49-F238E27FC236}">
                <a16:creationId xmlns:a16="http://schemas.microsoft.com/office/drawing/2014/main" id="{D89B50E6-4386-4841-9E53-878BBCD7655B}"/>
              </a:ext>
            </a:extLst>
          </p:cNvPr>
          <p:cNvPicPr>
            <a:picLocks noChangeAspect="1"/>
          </p:cNvPicPr>
          <p:nvPr/>
        </p:nvPicPr>
        <p:blipFill rotWithShape="1">
          <a:blip r:embed="rId3"/>
          <a:srcRect b="36932"/>
          <a:stretch/>
        </p:blipFill>
        <p:spPr>
          <a:xfrm>
            <a:off x="1663428" y="3661709"/>
            <a:ext cx="8596677" cy="2693053"/>
          </a:xfrm>
          <a:prstGeom prst="rect">
            <a:avLst/>
          </a:prstGeom>
        </p:spPr>
      </p:pic>
    </p:spTree>
    <p:extLst>
      <p:ext uri="{BB962C8B-B14F-4D97-AF65-F5344CB8AC3E}">
        <p14:creationId xmlns:p14="http://schemas.microsoft.com/office/powerpoint/2010/main" val="388026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81D38-6FFE-4731-952E-E6A2B31CA705}"/>
              </a:ext>
            </a:extLst>
          </p:cNvPr>
          <p:cNvSpPr>
            <a:spLocks noGrp="1"/>
          </p:cNvSpPr>
          <p:nvPr>
            <p:ph type="title"/>
          </p:nvPr>
        </p:nvSpPr>
        <p:spPr/>
        <p:txBody>
          <a:bodyPr/>
          <a:lstStyle/>
          <a:p>
            <a:r>
              <a:rPr lang="en-US" dirty="0"/>
              <a:t>Finally, the end gene is </a:t>
            </a:r>
            <a:r>
              <a:rPr lang="en-US" i="1" dirty="0" err="1"/>
              <a:t>mutS</a:t>
            </a:r>
            <a:endParaRPr lang="en-US" dirty="0"/>
          </a:p>
        </p:txBody>
      </p:sp>
      <p:pic>
        <p:nvPicPr>
          <p:cNvPr id="5" name="Content Placeholder 4">
            <a:extLst>
              <a:ext uri="{FF2B5EF4-FFF2-40B4-BE49-F238E27FC236}">
                <a16:creationId xmlns:a16="http://schemas.microsoft.com/office/drawing/2014/main" id="{187979D1-91AE-4434-990A-8E108F154BAE}"/>
              </a:ext>
            </a:extLst>
          </p:cNvPr>
          <p:cNvPicPr>
            <a:picLocks noGrp="1" noChangeAspect="1"/>
          </p:cNvPicPr>
          <p:nvPr>
            <p:ph idx="1"/>
          </p:nvPr>
        </p:nvPicPr>
        <p:blipFill rotWithShape="1">
          <a:blip r:embed="rId3"/>
          <a:srcRect b="42756"/>
          <a:stretch/>
        </p:blipFill>
        <p:spPr>
          <a:xfrm>
            <a:off x="1715893" y="1825625"/>
            <a:ext cx="8760214" cy="2490881"/>
          </a:xfrm>
        </p:spPr>
      </p:pic>
      <p:sp>
        <p:nvSpPr>
          <p:cNvPr id="6" name="TextBox 5">
            <a:extLst>
              <a:ext uri="{FF2B5EF4-FFF2-40B4-BE49-F238E27FC236}">
                <a16:creationId xmlns:a16="http://schemas.microsoft.com/office/drawing/2014/main" id="{FF504DBB-43E6-4E4C-BE49-4A694EDCA1D4}"/>
              </a:ext>
            </a:extLst>
          </p:cNvPr>
          <p:cNvSpPr txBox="1"/>
          <p:nvPr/>
        </p:nvSpPr>
        <p:spPr>
          <a:xfrm>
            <a:off x="1438835" y="5446059"/>
            <a:ext cx="8760214" cy="646331"/>
          </a:xfrm>
          <a:prstGeom prst="rect">
            <a:avLst/>
          </a:prstGeom>
          <a:noFill/>
        </p:spPr>
        <p:txBody>
          <a:bodyPr wrap="square" rtlCol="0">
            <a:spAutoFit/>
          </a:bodyPr>
          <a:lstStyle/>
          <a:p>
            <a:r>
              <a:rPr lang="en-US" dirty="0"/>
              <a:t>Ends at about 334,000bp.  Started at 302,000bp.  How large is this SPI-1?  How does that measure against the literature?</a:t>
            </a:r>
          </a:p>
        </p:txBody>
      </p:sp>
    </p:spTree>
    <p:extLst>
      <p:ext uri="{BB962C8B-B14F-4D97-AF65-F5344CB8AC3E}">
        <p14:creationId xmlns:p14="http://schemas.microsoft.com/office/powerpoint/2010/main" val="32146411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3D7B0-0F91-4F1A-AE95-BEFC5F33737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3A0287C1-DAAE-4345-BE32-D436EC3C479C}"/>
              </a:ext>
            </a:extLst>
          </p:cNvPr>
          <p:cNvSpPr>
            <a:spLocks noGrp="1"/>
          </p:cNvSpPr>
          <p:nvPr>
            <p:ph idx="1"/>
          </p:nvPr>
        </p:nvSpPr>
        <p:spPr/>
        <p:txBody>
          <a:bodyPr>
            <a:normAutofit fontScale="92500" lnSpcReduction="20000"/>
          </a:bodyPr>
          <a:lstStyle/>
          <a:p>
            <a:r>
              <a:rPr lang="en-US" dirty="0"/>
              <a:t>GenBank (GBK, GB, GBF, GBFF) -vs- Generic Feature Format (GFF, GFF3) the two standard formats.</a:t>
            </a:r>
          </a:p>
          <a:p>
            <a:pPr lvl="1"/>
            <a:r>
              <a:rPr lang="en-US" dirty="0"/>
              <a:t>what makes 1 better than the other?</a:t>
            </a:r>
          </a:p>
          <a:p>
            <a:pPr marL="457200" lvl="1" indent="0">
              <a:buNone/>
            </a:pPr>
            <a:endParaRPr lang="en-US" dirty="0"/>
          </a:p>
          <a:p>
            <a:r>
              <a:rPr lang="en-US" dirty="0"/>
              <a:t>How to annotate AMR and whole assembly</a:t>
            </a:r>
          </a:p>
          <a:p>
            <a:pPr lvl="1"/>
            <a:r>
              <a:rPr lang="en-US" dirty="0"/>
              <a:t>how to choose a database?</a:t>
            </a:r>
          </a:p>
          <a:p>
            <a:pPr lvl="1"/>
            <a:r>
              <a:rPr lang="en-US" dirty="0"/>
              <a:t>why re-annotate 10 years later?</a:t>
            </a:r>
          </a:p>
          <a:p>
            <a:endParaRPr lang="en-US" dirty="0"/>
          </a:p>
          <a:p>
            <a:r>
              <a:rPr lang="en-US" dirty="0"/>
              <a:t>How to visualize</a:t>
            </a:r>
          </a:p>
          <a:p>
            <a:pPr lvl="1"/>
            <a:r>
              <a:rPr lang="en-US" dirty="0"/>
              <a:t>artists have an important role in bioinformatics</a:t>
            </a:r>
          </a:p>
          <a:p>
            <a:endParaRPr lang="en-US" dirty="0"/>
          </a:p>
          <a:p>
            <a:r>
              <a:rPr lang="en-US" dirty="0"/>
              <a:t>Homework will be on annotating a genome and interpreting results</a:t>
            </a:r>
          </a:p>
        </p:txBody>
      </p:sp>
    </p:spTree>
    <p:extLst>
      <p:ext uri="{BB962C8B-B14F-4D97-AF65-F5344CB8AC3E}">
        <p14:creationId xmlns:p14="http://schemas.microsoft.com/office/powerpoint/2010/main" val="133567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397F81-AAB2-07FD-A4BF-5D2B7F7A234B}"/>
              </a:ext>
            </a:extLst>
          </p:cNvPr>
          <p:cNvPicPr>
            <a:picLocks noChangeAspect="1"/>
          </p:cNvPicPr>
          <p:nvPr/>
        </p:nvPicPr>
        <p:blipFill>
          <a:blip r:embed="rId3"/>
          <a:stretch>
            <a:fillRect/>
          </a:stretch>
        </p:blipFill>
        <p:spPr>
          <a:xfrm>
            <a:off x="4297563" y="3567544"/>
            <a:ext cx="3411682" cy="3290456"/>
          </a:xfrm>
          <a:prstGeom prst="rect">
            <a:avLst/>
          </a:prstGeom>
        </p:spPr>
      </p:pic>
      <p:sp>
        <p:nvSpPr>
          <p:cNvPr id="2" name="Title 1">
            <a:extLst>
              <a:ext uri="{FF2B5EF4-FFF2-40B4-BE49-F238E27FC236}">
                <a16:creationId xmlns:a16="http://schemas.microsoft.com/office/drawing/2014/main" id="{976ABD43-BB03-4682-94B5-8B47D0DECE02}"/>
              </a:ext>
            </a:extLst>
          </p:cNvPr>
          <p:cNvSpPr>
            <a:spLocks noGrp="1"/>
          </p:cNvSpPr>
          <p:nvPr>
            <p:ph type="title"/>
          </p:nvPr>
        </p:nvSpPr>
        <p:spPr/>
        <p:txBody>
          <a:bodyPr/>
          <a:lstStyle/>
          <a:p>
            <a:r>
              <a:rPr lang="en-US" dirty="0"/>
              <a:t>I have an important new isolate assembly…</a:t>
            </a:r>
          </a:p>
        </p:txBody>
      </p:sp>
      <p:sp>
        <p:nvSpPr>
          <p:cNvPr id="13" name="Content Placeholder 12">
            <a:extLst>
              <a:ext uri="{FF2B5EF4-FFF2-40B4-BE49-F238E27FC236}">
                <a16:creationId xmlns:a16="http://schemas.microsoft.com/office/drawing/2014/main" id="{9DC287DF-7978-4BD4-B4F8-B3271057CE91}"/>
              </a:ext>
            </a:extLst>
          </p:cNvPr>
          <p:cNvSpPr>
            <a:spLocks noGrp="1"/>
          </p:cNvSpPr>
          <p:nvPr>
            <p:ph sz="half" idx="1"/>
          </p:nvPr>
        </p:nvSpPr>
        <p:spPr>
          <a:xfrm>
            <a:off x="838200" y="1825625"/>
            <a:ext cx="11118448" cy="4351338"/>
          </a:xfrm>
        </p:spPr>
        <p:txBody>
          <a:bodyPr/>
          <a:lstStyle/>
          <a:p>
            <a:r>
              <a:rPr lang="en-US" dirty="0"/>
              <a:t>Examples</a:t>
            </a:r>
          </a:p>
          <a:p>
            <a:pPr lvl="1"/>
            <a:r>
              <a:rPr lang="en-US" dirty="0"/>
              <a:t>A phenotype that makes you want to find the genotype</a:t>
            </a:r>
          </a:p>
          <a:p>
            <a:pPr lvl="2"/>
            <a:r>
              <a:rPr lang="en-US" dirty="0"/>
              <a:t>Bio</a:t>
            </a:r>
            <a:r>
              <a:rPr lang="en-US" u="sng" dirty="0"/>
              <a:t>synthetic</a:t>
            </a:r>
            <a:r>
              <a:rPr lang="en-US" dirty="0"/>
              <a:t> pathway (e.g., production of caffeine or secondary metabolites such as antimicrobial compounds)</a:t>
            </a:r>
          </a:p>
          <a:p>
            <a:pPr lvl="3"/>
            <a:r>
              <a:rPr lang="en-US" dirty="0" err="1"/>
              <a:t>Indigoidine</a:t>
            </a:r>
            <a:r>
              <a:rPr lang="en-US" dirty="0"/>
              <a:t> production makes the bacteria blue</a:t>
            </a:r>
          </a:p>
        </p:txBody>
      </p:sp>
    </p:spTree>
    <p:extLst>
      <p:ext uri="{BB962C8B-B14F-4D97-AF65-F5344CB8AC3E}">
        <p14:creationId xmlns:p14="http://schemas.microsoft.com/office/powerpoint/2010/main" val="36619210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94A14-88AE-3B8E-C52B-2BC6A93168B9}"/>
              </a:ext>
            </a:extLst>
          </p:cNvPr>
          <p:cNvSpPr>
            <a:spLocks noGrp="1"/>
          </p:cNvSpPr>
          <p:nvPr>
            <p:ph type="title"/>
          </p:nvPr>
        </p:nvSpPr>
        <p:spPr/>
        <p:txBody>
          <a:bodyPr/>
          <a:lstStyle/>
          <a:p>
            <a:r>
              <a:rPr lang="en-US" dirty="0"/>
              <a:t>Professional development</a:t>
            </a:r>
          </a:p>
        </p:txBody>
      </p:sp>
      <p:sp>
        <p:nvSpPr>
          <p:cNvPr id="4" name="Text Placeholder 3">
            <a:extLst>
              <a:ext uri="{FF2B5EF4-FFF2-40B4-BE49-F238E27FC236}">
                <a16:creationId xmlns:a16="http://schemas.microsoft.com/office/drawing/2014/main" id="{7562391D-85A5-77AF-35AA-3EE2B730E0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90984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CB53155-937D-40D4-BC44-EEAACEA73C50}"/>
              </a:ext>
            </a:extLst>
          </p:cNvPr>
          <p:cNvPicPr>
            <a:picLocks noChangeAspect="1"/>
          </p:cNvPicPr>
          <p:nvPr/>
        </p:nvPicPr>
        <p:blipFill>
          <a:blip r:embed="rId2"/>
          <a:stretch>
            <a:fillRect/>
          </a:stretch>
        </p:blipFill>
        <p:spPr>
          <a:xfrm>
            <a:off x="941235" y="0"/>
            <a:ext cx="10309529" cy="6858000"/>
          </a:xfrm>
          <a:prstGeom prst="rect">
            <a:avLst/>
          </a:prstGeom>
        </p:spPr>
      </p:pic>
    </p:spTree>
    <p:extLst>
      <p:ext uri="{BB962C8B-B14F-4D97-AF65-F5344CB8AC3E}">
        <p14:creationId xmlns:p14="http://schemas.microsoft.com/office/powerpoint/2010/main" val="28080421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0A30D-0165-C913-2CA6-92D42870FDDE}"/>
              </a:ext>
            </a:extLst>
          </p:cNvPr>
          <p:cNvSpPr>
            <a:spLocks noGrp="1"/>
          </p:cNvSpPr>
          <p:nvPr>
            <p:ph type="title"/>
          </p:nvPr>
        </p:nvSpPr>
        <p:spPr/>
        <p:txBody>
          <a:bodyPr/>
          <a:lstStyle/>
          <a:p>
            <a:r>
              <a:rPr lang="en-US" dirty="0" err="1"/>
              <a:t>StaPH</a:t>
            </a:r>
            <a:r>
              <a:rPr lang="en-US" dirty="0"/>
              <a:t>-B docker-builds </a:t>
            </a:r>
            <a:r>
              <a:rPr lang="en-US" dirty="0" err="1"/>
              <a:t>github</a:t>
            </a:r>
            <a:r>
              <a:rPr lang="en-US" dirty="0"/>
              <a:t> repo</a:t>
            </a:r>
          </a:p>
        </p:txBody>
      </p:sp>
      <p:pic>
        <p:nvPicPr>
          <p:cNvPr id="5" name="Content Placeholder 4">
            <a:extLst>
              <a:ext uri="{FF2B5EF4-FFF2-40B4-BE49-F238E27FC236}">
                <a16:creationId xmlns:a16="http://schemas.microsoft.com/office/drawing/2014/main" id="{95800DAA-4E71-0058-6EDA-B3B38E724825}"/>
              </a:ext>
            </a:extLst>
          </p:cNvPr>
          <p:cNvPicPr>
            <a:picLocks noGrp="1" noChangeAspect="1"/>
          </p:cNvPicPr>
          <p:nvPr>
            <p:ph idx="1"/>
          </p:nvPr>
        </p:nvPicPr>
        <p:blipFill>
          <a:blip r:embed="rId2"/>
          <a:stretch>
            <a:fillRect/>
          </a:stretch>
        </p:blipFill>
        <p:spPr>
          <a:xfrm>
            <a:off x="2809416" y="2396107"/>
            <a:ext cx="6573167" cy="3210373"/>
          </a:xfrm>
        </p:spPr>
      </p:pic>
    </p:spTree>
    <p:extLst>
      <p:ext uri="{BB962C8B-B14F-4D97-AF65-F5344CB8AC3E}">
        <p14:creationId xmlns:p14="http://schemas.microsoft.com/office/powerpoint/2010/main" val="3600527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ABD43-BB03-4682-94B5-8B47D0DECE02}"/>
              </a:ext>
            </a:extLst>
          </p:cNvPr>
          <p:cNvSpPr>
            <a:spLocks noGrp="1"/>
          </p:cNvSpPr>
          <p:nvPr>
            <p:ph type="title"/>
          </p:nvPr>
        </p:nvSpPr>
        <p:spPr/>
        <p:txBody>
          <a:bodyPr/>
          <a:lstStyle/>
          <a:p>
            <a:r>
              <a:rPr lang="en-US" dirty="0"/>
              <a:t>I have an important new isolate assembly…</a:t>
            </a:r>
          </a:p>
        </p:txBody>
      </p:sp>
      <p:sp>
        <p:nvSpPr>
          <p:cNvPr id="13" name="Content Placeholder 12">
            <a:extLst>
              <a:ext uri="{FF2B5EF4-FFF2-40B4-BE49-F238E27FC236}">
                <a16:creationId xmlns:a16="http://schemas.microsoft.com/office/drawing/2014/main" id="{9DC287DF-7978-4BD4-B4F8-B3271057CE91}"/>
              </a:ext>
            </a:extLst>
          </p:cNvPr>
          <p:cNvSpPr>
            <a:spLocks noGrp="1"/>
          </p:cNvSpPr>
          <p:nvPr>
            <p:ph sz="half" idx="1"/>
          </p:nvPr>
        </p:nvSpPr>
        <p:spPr>
          <a:xfrm>
            <a:off x="838200" y="1825625"/>
            <a:ext cx="10238772" cy="4351338"/>
          </a:xfrm>
        </p:spPr>
        <p:txBody>
          <a:bodyPr/>
          <a:lstStyle/>
          <a:p>
            <a:r>
              <a:rPr lang="en-US" dirty="0"/>
              <a:t>Examples</a:t>
            </a:r>
          </a:p>
          <a:p>
            <a:pPr lvl="1"/>
            <a:r>
              <a:rPr lang="en-US" dirty="0"/>
              <a:t>A phenotype that makes you want to find the genotype</a:t>
            </a:r>
          </a:p>
          <a:p>
            <a:pPr lvl="2"/>
            <a:r>
              <a:rPr lang="en-US" dirty="0"/>
              <a:t>Bio</a:t>
            </a:r>
            <a:r>
              <a:rPr lang="en-US" u="sng" dirty="0"/>
              <a:t>degradation</a:t>
            </a:r>
            <a:r>
              <a:rPr lang="en-US" dirty="0"/>
              <a:t> pathway (e.g., enzymes to breakdown dynamite [TNT])</a:t>
            </a:r>
          </a:p>
          <a:p>
            <a:pPr lvl="2"/>
            <a:endParaRPr lang="en-US" dirty="0"/>
          </a:p>
          <a:p>
            <a:endParaRPr lang="en-US" dirty="0"/>
          </a:p>
        </p:txBody>
      </p:sp>
      <p:pic>
        <p:nvPicPr>
          <p:cNvPr id="5" name="Picture 4">
            <a:extLst>
              <a:ext uri="{FF2B5EF4-FFF2-40B4-BE49-F238E27FC236}">
                <a16:creationId xmlns:a16="http://schemas.microsoft.com/office/drawing/2014/main" id="{2141E0BC-9AFD-5B36-9AF5-89021062D354}"/>
              </a:ext>
            </a:extLst>
          </p:cNvPr>
          <p:cNvPicPr>
            <a:picLocks noChangeAspect="1"/>
          </p:cNvPicPr>
          <p:nvPr/>
        </p:nvPicPr>
        <p:blipFill>
          <a:blip r:embed="rId3"/>
          <a:stretch>
            <a:fillRect/>
          </a:stretch>
        </p:blipFill>
        <p:spPr>
          <a:xfrm>
            <a:off x="1932349" y="3055666"/>
            <a:ext cx="8327300" cy="3723844"/>
          </a:xfrm>
          <a:prstGeom prst="rect">
            <a:avLst/>
          </a:prstGeom>
        </p:spPr>
      </p:pic>
    </p:spTree>
    <p:extLst>
      <p:ext uri="{BB962C8B-B14F-4D97-AF65-F5344CB8AC3E}">
        <p14:creationId xmlns:p14="http://schemas.microsoft.com/office/powerpoint/2010/main" val="35431322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B52A7-EB45-4DAD-B965-53C5FB2AD62B}"/>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003E7DF-3DC2-4565-99E0-2F6018C86695}"/>
              </a:ext>
            </a:extLst>
          </p:cNvPr>
          <p:cNvSpPr>
            <a:spLocks noGrp="1"/>
          </p:cNvSpPr>
          <p:nvPr>
            <p:ph sz="half" idx="1"/>
          </p:nvPr>
        </p:nvSpPr>
        <p:spPr/>
        <p:txBody>
          <a:bodyPr>
            <a:normAutofit fontScale="85000" lnSpcReduction="20000"/>
          </a:bodyPr>
          <a:lstStyle/>
          <a:p>
            <a:r>
              <a:rPr lang="en-US" i="1" dirty="0"/>
              <a:t>Bacillus anthracis</a:t>
            </a:r>
          </a:p>
          <a:p>
            <a:r>
              <a:rPr lang="en-US" i="1" dirty="0"/>
              <a:t>Salmonella enterica</a:t>
            </a:r>
          </a:p>
          <a:p>
            <a:endParaRPr lang="en-US" i="1" dirty="0"/>
          </a:p>
          <a:p>
            <a:r>
              <a:rPr lang="en-US" dirty="0"/>
              <a:t>Annotate:</a:t>
            </a:r>
          </a:p>
          <a:p>
            <a:pPr lvl="1"/>
            <a:r>
              <a:rPr lang="en-US" dirty="0"/>
              <a:t>AMR</a:t>
            </a:r>
          </a:p>
          <a:p>
            <a:pPr lvl="1"/>
            <a:r>
              <a:rPr lang="en-US" dirty="0"/>
              <a:t>Biosynthetic gene clusters</a:t>
            </a:r>
          </a:p>
          <a:p>
            <a:pPr lvl="1"/>
            <a:r>
              <a:rPr lang="en-US" dirty="0"/>
              <a:t>General</a:t>
            </a:r>
          </a:p>
          <a:p>
            <a:pPr lvl="1"/>
            <a:r>
              <a:rPr lang="en-US" dirty="0"/>
              <a:t>Visualizations</a:t>
            </a:r>
          </a:p>
          <a:p>
            <a:endParaRPr lang="en-US" dirty="0"/>
          </a:p>
          <a:p>
            <a:r>
              <a:rPr lang="en-US" dirty="0"/>
              <a:t>Some problems we face</a:t>
            </a:r>
          </a:p>
          <a:p>
            <a:r>
              <a:rPr lang="en-US" dirty="0"/>
              <a:t>Genome annotation pipelines</a:t>
            </a:r>
          </a:p>
          <a:p>
            <a:r>
              <a:rPr lang="en-US" dirty="0"/>
              <a:t>Hypothesis generation</a:t>
            </a:r>
          </a:p>
        </p:txBody>
      </p:sp>
      <p:sp>
        <p:nvSpPr>
          <p:cNvPr id="4" name="Content Placeholder 3">
            <a:extLst>
              <a:ext uri="{FF2B5EF4-FFF2-40B4-BE49-F238E27FC236}">
                <a16:creationId xmlns:a16="http://schemas.microsoft.com/office/drawing/2014/main" id="{3DB42378-0E08-4D79-8EE1-B2336CBD4B8B}"/>
              </a:ext>
            </a:extLst>
          </p:cNvPr>
          <p:cNvSpPr>
            <a:spLocks noGrp="1"/>
          </p:cNvSpPr>
          <p:nvPr>
            <p:ph sz="half" idx="2"/>
          </p:nvPr>
        </p:nvSpPr>
        <p:spPr/>
        <p:txBody>
          <a:bodyPr>
            <a:normAutofit fontScale="85000" lnSpcReduction="20000"/>
          </a:bodyPr>
          <a:lstStyle/>
          <a:p>
            <a:endParaRPr lang="en-US"/>
          </a:p>
        </p:txBody>
      </p:sp>
      <p:graphicFrame>
        <p:nvGraphicFramePr>
          <p:cNvPr id="5" name="Diagram 4">
            <a:extLst>
              <a:ext uri="{FF2B5EF4-FFF2-40B4-BE49-F238E27FC236}">
                <a16:creationId xmlns:a16="http://schemas.microsoft.com/office/drawing/2014/main" id="{392A7BB1-1FDB-4856-AE60-2354F91A2204}"/>
              </a:ext>
            </a:extLst>
          </p:cNvPr>
          <p:cNvGraphicFramePr/>
          <p:nvPr>
            <p:extLst>
              <p:ext uri="{D42A27DB-BD31-4B8C-83A1-F6EECF244321}">
                <p14:modId xmlns:p14="http://schemas.microsoft.com/office/powerpoint/2010/main" val="2543673176"/>
              </p:ext>
            </p:extLst>
          </p:nvPr>
        </p:nvGraphicFramePr>
        <p:xfrm>
          <a:off x="4380186" y="284957"/>
          <a:ext cx="7467600" cy="1473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Graphic 5" descr="Right pointing backhand index with solid fill">
            <a:extLst>
              <a:ext uri="{FF2B5EF4-FFF2-40B4-BE49-F238E27FC236}">
                <a16:creationId xmlns:a16="http://schemas.microsoft.com/office/drawing/2014/main" id="{C033546B-5238-497E-BB8A-1DE25440B3F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6200000">
            <a:off x="9287542" y="1435894"/>
            <a:ext cx="914400" cy="914400"/>
          </a:xfrm>
          <a:prstGeom prst="rect">
            <a:avLst/>
          </a:prstGeom>
        </p:spPr>
      </p:pic>
    </p:spTree>
    <p:extLst>
      <p:ext uri="{BB962C8B-B14F-4D97-AF65-F5344CB8AC3E}">
        <p14:creationId xmlns:p14="http://schemas.microsoft.com/office/powerpoint/2010/main" val="950039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7DDD3-E7E5-4FD0-80C6-8FAB64EB8094}"/>
              </a:ext>
            </a:extLst>
          </p:cNvPr>
          <p:cNvSpPr>
            <a:spLocks noGrp="1"/>
          </p:cNvSpPr>
          <p:nvPr>
            <p:ph type="title"/>
          </p:nvPr>
        </p:nvSpPr>
        <p:spPr/>
        <p:txBody>
          <a:bodyPr/>
          <a:lstStyle/>
          <a:p>
            <a:r>
              <a:rPr lang="en-US" i="1" dirty="0"/>
              <a:t>Bacillus anthracis</a:t>
            </a:r>
          </a:p>
        </p:txBody>
      </p:sp>
      <p:sp>
        <p:nvSpPr>
          <p:cNvPr id="3" name="Text Placeholder 2">
            <a:extLst>
              <a:ext uri="{FF2B5EF4-FFF2-40B4-BE49-F238E27FC236}">
                <a16:creationId xmlns:a16="http://schemas.microsoft.com/office/drawing/2014/main" id="{2930DFE0-5C9B-4BBA-88CD-C6607F771D0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560951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F6065E4-5719-446B-9385-02D2BA98077B}"/>
              </a:ext>
            </a:extLst>
          </p:cNvPr>
          <p:cNvSpPr>
            <a:spLocks noGrp="1"/>
          </p:cNvSpPr>
          <p:nvPr>
            <p:ph type="title"/>
          </p:nvPr>
        </p:nvSpPr>
        <p:spPr/>
        <p:txBody>
          <a:bodyPr/>
          <a:lstStyle/>
          <a:p>
            <a:r>
              <a:rPr lang="en-US" i="1" dirty="0"/>
              <a:t>Bacillus anthracis</a:t>
            </a:r>
          </a:p>
        </p:txBody>
      </p:sp>
      <p:sp>
        <p:nvSpPr>
          <p:cNvPr id="7" name="Content Placeholder 6">
            <a:extLst>
              <a:ext uri="{FF2B5EF4-FFF2-40B4-BE49-F238E27FC236}">
                <a16:creationId xmlns:a16="http://schemas.microsoft.com/office/drawing/2014/main" id="{27BF19FF-1191-44A7-BC99-4D480F479295}"/>
              </a:ext>
            </a:extLst>
          </p:cNvPr>
          <p:cNvSpPr>
            <a:spLocks noGrp="1"/>
          </p:cNvSpPr>
          <p:nvPr>
            <p:ph sz="half" idx="1"/>
          </p:nvPr>
        </p:nvSpPr>
        <p:spPr>
          <a:xfrm>
            <a:off x="538511" y="1825625"/>
            <a:ext cx="6593133" cy="4351338"/>
          </a:xfrm>
        </p:spPr>
        <p:txBody>
          <a:bodyPr>
            <a:normAutofit fontScale="70000" lnSpcReduction="20000"/>
          </a:bodyPr>
          <a:lstStyle/>
          <a:p>
            <a:r>
              <a:rPr lang="en-US" i="1" dirty="0"/>
              <a:t>Bacillus anthracis</a:t>
            </a:r>
            <a:r>
              <a:rPr lang="en-US" dirty="0"/>
              <a:t> is a bacterium that makes people sick</a:t>
            </a:r>
          </a:p>
          <a:p>
            <a:r>
              <a:rPr lang="en-US" dirty="0"/>
              <a:t>“Anthrax can cause severe illness in both humans and animals.”</a:t>
            </a:r>
          </a:p>
          <a:p>
            <a:r>
              <a:rPr lang="en-US" dirty="0"/>
              <a:t>“Can be treated with antibiotics” and antitoxin</a:t>
            </a:r>
          </a:p>
          <a:p>
            <a:r>
              <a:rPr lang="en-US" dirty="0"/>
              <a:t>“Most people will never be exposed to anthrax.” “Most human infections with </a:t>
            </a:r>
            <a:r>
              <a:rPr lang="en-US" i="1" dirty="0"/>
              <a:t>B. anthracis</a:t>
            </a:r>
            <a:r>
              <a:rPr lang="en-US" dirty="0"/>
              <a:t> result from handling </a:t>
            </a:r>
            <a:r>
              <a:rPr lang="en-US" i="1" dirty="0"/>
              <a:t>B. anthracis</a:t>
            </a:r>
            <a:r>
              <a:rPr lang="en-US" dirty="0"/>
              <a:t>–infected animals or their carcasses, meat, hides, or wool.”</a:t>
            </a:r>
          </a:p>
          <a:p>
            <a:r>
              <a:rPr lang="en-US" dirty="0"/>
              <a:t>“People get anthrax by:</a:t>
            </a:r>
          </a:p>
          <a:p>
            <a:pPr lvl="1"/>
            <a:r>
              <a:rPr lang="en-US" dirty="0"/>
              <a:t>breathing in spores,</a:t>
            </a:r>
          </a:p>
          <a:p>
            <a:pPr lvl="1"/>
            <a:r>
              <a:rPr lang="en-US" dirty="0"/>
              <a:t>eating food or drinking water that is contaminated with spores, or</a:t>
            </a:r>
          </a:p>
          <a:p>
            <a:pPr lvl="1"/>
            <a:r>
              <a:rPr lang="en-US" dirty="0"/>
              <a:t>getting spores in a cut or scrape in the skin.”</a:t>
            </a:r>
          </a:p>
          <a:p>
            <a:r>
              <a:rPr lang="en-US" dirty="0"/>
              <a:t>“Anthrax is </a:t>
            </a:r>
            <a:r>
              <a:rPr lang="en-US" b="1" u="sng" dirty="0"/>
              <a:t>not</a:t>
            </a:r>
            <a:r>
              <a:rPr lang="en-US" dirty="0"/>
              <a:t> contagious, which means you cannot catch it from another person like the cold or flu.”</a:t>
            </a:r>
          </a:p>
        </p:txBody>
      </p:sp>
      <p:pic>
        <p:nvPicPr>
          <p:cNvPr id="10" name="Picture 9">
            <a:extLst>
              <a:ext uri="{FF2B5EF4-FFF2-40B4-BE49-F238E27FC236}">
                <a16:creationId xmlns:a16="http://schemas.microsoft.com/office/drawing/2014/main" id="{ABDC24F0-9601-48AD-9D4D-D6678EAF18A4}"/>
              </a:ext>
            </a:extLst>
          </p:cNvPr>
          <p:cNvPicPr>
            <a:picLocks noChangeAspect="1"/>
          </p:cNvPicPr>
          <p:nvPr/>
        </p:nvPicPr>
        <p:blipFill>
          <a:blip r:embed="rId3"/>
          <a:stretch>
            <a:fillRect/>
          </a:stretch>
        </p:blipFill>
        <p:spPr>
          <a:xfrm>
            <a:off x="7439544" y="5366734"/>
            <a:ext cx="4601217" cy="590632"/>
          </a:xfrm>
          <a:prstGeom prst="rect">
            <a:avLst/>
          </a:prstGeom>
        </p:spPr>
      </p:pic>
      <p:sp>
        <p:nvSpPr>
          <p:cNvPr id="3" name="TextBox 2">
            <a:extLst>
              <a:ext uri="{FF2B5EF4-FFF2-40B4-BE49-F238E27FC236}">
                <a16:creationId xmlns:a16="http://schemas.microsoft.com/office/drawing/2014/main" id="{0955D71D-DB89-80C2-B5EC-1F4CE5BAB0D7}"/>
              </a:ext>
            </a:extLst>
          </p:cNvPr>
          <p:cNvSpPr txBox="1"/>
          <p:nvPr/>
        </p:nvSpPr>
        <p:spPr>
          <a:xfrm>
            <a:off x="6831957" y="6176963"/>
            <a:ext cx="4789025" cy="338554"/>
          </a:xfrm>
          <a:prstGeom prst="rect">
            <a:avLst/>
          </a:prstGeom>
          <a:noFill/>
        </p:spPr>
        <p:txBody>
          <a:bodyPr wrap="square">
            <a:spAutoFit/>
          </a:bodyPr>
          <a:lstStyle/>
          <a:p>
            <a:r>
              <a:rPr lang="en-US" sz="1600" dirty="0"/>
              <a:t>https://www.cdc.gov/anthrax/index.html</a:t>
            </a:r>
          </a:p>
        </p:txBody>
      </p:sp>
      <p:pic>
        <p:nvPicPr>
          <p:cNvPr id="5" name="Picture 2" descr="Under high magnification this SEM image depicted endospores from the Sterne strain of Bacillus anthracis bacteria.">
            <a:extLst>
              <a:ext uri="{FF2B5EF4-FFF2-40B4-BE49-F238E27FC236}">
                <a16:creationId xmlns:a16="http://schemas.microsoft.com/office/drawing/2014/main" id="{54263728-3E0A-5173-A78E-5AF2876A53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994" r="23102"/>
          <a:stretch/>
        </p:blipFill>
        <p:spPr bwMode="auto">
          <a:xfrm>
            <a:off x="7115539" y="2376165"/>
            <a:ext cx="4977005" cy="2705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5461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4517</TotalTime>
  <Words>3729</Words>
  <Application>Microsoft Office PowerPoint</Application>
  <PresentationFormat>Widescreen</PresentationFormat>
  <Paragraphs>492</Paragraphs>
  <Slides>52</Slides>
  <Notes>36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Arial</vt:lpstr>
      <vt:lpstr>Calibri</vt:lpstr>
      <vt:lpstr>Calibri Light</vt:lpstr>
      <vt:lpstr>Courier New</vt:lpstr>
      <vt:lpstr>Open Sans</vt:lpstr>
      <vt:lpstr>Office Theme</vt:lpstr>
      <vt:lpstr>Genome annotation</vt:lpstr>
      <vt:lpstr>I have an important new isolate assembly…</vt:lpstr>
      <vt:lpstr>I have an important new isolate assembly…</vt:lpstr>
      <vt:lpstr>I have an important new isolate assembly…</vt:lpstr>
      <vt:lpstr>I have an important new isolate assembly…</vt:lpstr>
      <vt:lpstr>I have an important new isolate assembly…</vt:lpstr>
      <vt:lpstr>Outline</vt:lpstr>
      <vt:lpstr>Bacillus anthracis</vt:lpstr>
      <vt:lpstr>Bacillus anthracis</vt:lpstr>
      <vt:lpstr>Bacillus anthracis genomics</vt:lpstr>
      <vt:lpstr>Salmonella</vt:lpstr>
      <vt:lpstr>Salmonella</vt:lpstr>
      <vt:lpstr>Salmonella enterica genomics</vt:lpstr>
      <vt:lpstr>SPI-1 gene cluster</vt:lpstr>
      <vt:lpstr>Antibiotic resistance</vt:lpstr>
      <vt:lpstr>Important trends observed</vt:lpstr>
      <vt:lpstr>Can view nationwide data on NARMS now</vt:lpstr>
      <vt:lpstr>Let’s annotate for AMR genes</vt:lpstr>
      <vt:lpstr>Install Annotation Tools</vt:lpstr>
      <vt:lpstr>Download Bacillus assembled genome (FastA)</vt:lpstr>
      <vt:lpstr>Download Salmonella assembled genome (FastA)</vt:lpstr>
      <vt:lpstr>Staramr</vt:lpstr>
      <vt:lpstr>AMRFinderPlus</vt:lpstr>
      <vt:lpstr>Run staramr</vt:lpstr>
      <vt:lpstr>View complete results</vt:lpstr>
      <vt:lpstr>View complete results</vt:lpstr>
      <vt:lpstr>Run AMRFinderPlus</vt:lpstr>
      <vt:lpstr>Run AMRFinderPlus</vt:lpstr>
      <vt:lpstr>View AMRFinderPlus Results</vt:lpstr>
      <vt:lpstr>Secondary metabolite - biosynthesis annotation</vt:lpstr>
      <vt:lpstr>antiSMASH</vt:lpstr>
      <vt:lpstr>antiSMASH</vt:lpstr>
      <vt:lpstr>General annotation</vt:lpstr>
      <vt:lpstr>Bakta (2021)</vt:lpstr>
      <vt:lpstr>Bakta</vt:lpstr>
      <vt:lpstr>Quickly view Bakta annotated assembly</vt:lpstr>
      <vt:lpstr>Search for the lef “lethal factor” gene</vt:lpstr>
      <vt:lpstr>Prokka (2014) – what does it do</vt:lpstr>
      <vt:lpstr>Prokka</vt:lpstr>
      <vt:lpstr>Prokka</vt:lpstr>
      <vt:lpstr>Quickly view Prokka annotated assembly</vt:lpstr>
      <vt:lpstr>less PROKKA_10312022.gbk</vt:lpstr>
      <vt:lpstr>Visualization – Geneious $$$</vt:lpstr>
      <vt:lpstr>Visualize it</vt:lpstr>
      <vt:lpstr>IGV visualization</vt:lpstr>
      <vt:lpstr>Search for the genes in the gene cluster</vt:lpstr>
      <vt:lpstr>Scroll left</vt:lpstr>
      <vt:lpstr>Finally, the end gene is mutS</vt:lpstr>
      <vt:lpstr>Conclusions</vt:lpstr>
      <vt:lpstr>Professional development</vt:lpstr>
      <vt:lpstr>PowerPoint Presentation</vt:lpstr>
      <vt:lpstr>StaPH-B docker-builds github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 annotation</dc:title>
  <dc:creator>Katz, Lee S. (CDC/DDID/NCEZID/DFWED)</dc:creator>
  <cp:lastModifiedBy>Katz, Lee S. (CDC/NCIRD/DBD)</cp:lastModifiedBy>
  <cp:revision>115</cp:revision>
  <dcterms:created xsi:type="dcterms:W3CDTF">2022-10-30T14:31:45Z</dcterms:created>
  <dcterms:modified xsi:type="dcterms:W3CDTF">2025-03-05T20:22:21Z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b94a7b8-f06c-4dfe-bdcc-9b548fd58c31_Enabled">
    <vt:lpwstr>true</vt:lpwstr>
  </property>
  <property fmtid="{D5CDD505-2E9C-101B-9397-08002B2CF9AE}" pid="3" name="MSIP_Label_7b94a7b8-f06c-4dfe-bdcc-9b548fd58c31_SetDate">
    <vt:lpwstr>2022-11-02T01:33:27Z</vt:lpwstr>
  </property>
  <property fmtid="{D5CDD505-2E9C-101B-9397-08002B2CF9AE}" pid="4" name="MSIP_Label_7b94a7b8-f06c-4dfe-bdcc-9b548fd58c31_Method">
    <vt:lpwstr>Privileged</vt:lpwstr>
  </property>
  <property fmtid="{D5CDD505-2E9C-101B-9397-08002B2CF9AE}" pid="5" name="MSIP_Label_7b94a7b8-f06c-4dfe-bdcc-9b548fd58c31_Name">
    <vt:lpwstr>7b94a7b8-f06c-4dfe-bdcc-9b548fd58c31</vt:lpwstr>
  </property>
  <property fmtid="{D5CDD505-2E9C-101B-9397-08002B2CF9AE}" pid="6" name="MSIP_Label_7b94a7b8-f06c-4dfe-bdcc-9b548fd58c31_SiteId">
    <vt:lpwstr>9ce70869-60db-44fd-abe8-d2767077fc8f</vt:lpwstr>
  </property>
  <property fmtid="{D5CDD505-2E9C-101B-9397-08002B2CF9AE}" pid="7" name="MSIP_Label_7b94a7b8-f06c-4dfe-bdcc-9b548fd58c31_ActionId">
    <vt:lpwstr>7b43829f-caa4-4760-9449-b96e1b0f2a58</vt:lpwstr>
  </property>
  <property fmtid="{D5CDD505-2E9C-101B-9397-08002B2CF9AE}" pid="8" name="MSIP_Label_7b94a7b8-f06c-4dfe-bdcc-9b548fd58c31_ContentBits">
    <vt:lpwstr>0</vt:lpwstr>
  </property>
</Properties>
</file>